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Default Extension="wdp" ContentType="image/vnd.ms-photo"/>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113" d="100"/>
          <a:sy n="113" d="100"/>
        </p:scale>
        <p:origin x="-372"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pPr/>
              <a:t>10/19/2020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cstate="print"/>
          <a:stretch>
            <a:fillRect/>
          </a:stretch>
        </p:blipFill>
        <p:spPr>
          <a:xfrm>
            <a:off x="7915274" y="2184400"/>
            <a:ext cx="4121473" cy="4360333"/>
          </a:xfrm>
          <a:prstGeom prst="rect">
            <a:avLst/>
          </a:prstGeom>
        </p:spPr>
      </p:pic>
      <p:pic>
        <p:nvPicPr>
          <p:cNvPr id="6" name="Image 5"/>
          <p:cNvPicPr>
            <a:picLocks noChangeAspect="1"/>
          </p:cNvPicPr>
          <p:nvPr/>
        </p:nvPicPr>
        <p:blipFill>
          <a:blip r:embed="rId3" cstate="print"/>
          <a:stretch>
            <a:fillRect/>
          </a:stretch>
        </p:blipFill>
        <p:spPr>
          <a:xfrm>
            <a:off x="3953123" y="2221478"/>
            <a:ext cx="3759642" cy="4360141"/>
          </a:xfrm>
          <a:prstGeom prst="rect">
            <a:avLst/>
          </a:prstGeom>
        </p:spPr>
      </p:pic>
      <p:pic>
        <p:nvPicPr>
          <p:cNvPr id="1026" name="Image 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0"/>
            <a:ext cx="3157841" cy="3647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Rectangle 6"/>
          <p:cNvSpPr/>
          <p:nvPr/>
        </p:nvSpPr>
        <p:spPr>
          <a:xfrm>
            <a:off x="-12186" y="3574234"/>
            <a:ext cx="3182749" cy="3294181"/>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129904" y="196006"/>
            <a:ext cx="2804886" cy="899885"/>
          </a:xfrm>
          <a:prstGeom prst="round2DiagRect">
            <a:avLst/>
          </a:prstGeom>
          <a:solidFill>
            <a:schemeClr val="bg1"/>
          </a:solidFill>
          <a:ln>
            <a:no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926865" y="1299891"/>
            <a:ext cx="1161143" cy="107440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7" name="Image 2" descr="C:\Users\salle22-pc03\Desktop\LOGO-CUT.pn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126740" y="1493842"/>
            <a:ext cx="811213"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Losange 12"/>
          <p:cNvSpPr/>
          <p:nvPr/>
        </p:nvSpPr>
        <p:spPr>
          <a:xfrm>
            <a:off x="509089" y="2531355"/>
            <a:ext cx="2046514" cy="2045977"/>
          </a:xfrm>
          <a:prstGeom prst="diamond">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612538" y="3198782"/>
            <a:ext cx="1789793" cy="923330"/>
          </a:xfrm>
          <a:prstGeom prst="rect">
            <a:avLst/>
          </a:prstGeom>
          <a:noFill/>
        </p:spPr>
        <p:txBody>
          <a:bodyPr wrap="square" rtlCol="0">
            <a:spAutoFit/>
          </a:bodyPr>
          <a:lstStyle/>
          <a:p>
            <a:pPr algn="ctr"/>
            <a:r>
              <a:rPr lang="fr-FR" dirty="0">
                <a:latin typeface="Monotype Corsiva" panose="03010101010201010101" pitchFamily="66" charset="0"/>
              </a:rPr>
              <a:t>         </a:t>
            </a:r>
          </a:p>
          <a:p>
            <a:pPr algn="ctr"/>
            <a:r>
              <a:rPr lang="ar-DZ" altLang="fr-FR" b="1" dirty="0" smtClean="0">
                <a:effectLst>
                  <a:outerShdw blurRad="38100" dist="38100" dir="2700000" algn="tl">
                    <a:srgbClr val="000000">
                      <a:alpha val="43137"/>
                    </a:srgbClr>
                  </a:outerShdw>
                </a:effectLst>
                <a:latin typeface="Monotype Corsiva" panose="03010101010201010101" pitchFamily="66" charset="0"/>
              </a:rPr>
              <a:t>ميدان العلوم والتكنولوجيا</a:t>
            </a:r>
            <a:endParaRPr lang="ar-DZ" altLang="fr-FR" b="1" dirty="0">
              <a:effectLst>
                <a:outerShdw blurRad="38100" dist="38100" dir="2700000" algn="tl">
                  <a:srgbClr val="000000">
                    <a:alpha val="43137"/>
                  </a:srgbClr>
                </a:outerShdw>
              </a:effectLst>
              <a:latin typeface="Monotype Corsiva" panose="03010101010201010101" pitchFamily="66" charset="0"/>
            </a:endParaRPr>
          </a:p>
        </p:txBody>
      </p:sp>
      <p:sp>
        <p:nvSpPr>
          <p:cNvPr id="19" name="Rectangle 18"/>
          <p:cNvSpPr/>
          <p:nvPr/>
        </p:nvSpPr>
        <p:spPr>
          <a:xfrm>
            <a:off x="682165" y="3057453"/>
            <a:ext cx="1650538" cy="521970"/>
          </a:xfrm>
          <a:prstGeom prst="rect">
            <a:avLst/>
          </a:prstGeom>
          <a:noFill/>
        </p:spPr>
        <p:txBody>
          <a:bodyPr wrap="square" lIns="91440" tIns="45720" rIns="91440" bIns="45720">
            <a:spAutoFit/>
          </a:bodyPr>
          <a:lstStyle/>
          <a:p>
            <a:pPr algn="ctr"/>
            <a:r>
              <a:rPr lang="ar-DZ" altLang="fr-FR" sz="2800" b="1" cap="none" spc="0" dirty="0">
                <a:ln w="0"/>
                <a:gradFill>
                  <a:gsLst>
                    <a:gs pos="0">
                      <a:schemeClr val="accent5">
                        <a:lumMod val="50000"/>
                      </a:schemeClr>
                    </a:gs>
                    <a:gs pos="50000">
                      <a:schemeClr val="accent5"/>
                    </a:gs>
                    <a:gs pos="100000">
                      <a:schemeClr val="accent5">
                        <a:lumMod val="60000"/>
                        <a:lumOff val="40000"/>
                      </a:schemeClr>
                    </a:gs>
                  </a:gsLst>
                  <a:lin ang="5400000"/>
                </a:gradFill>
                <a:effectLst>
                  <a:outerShdw blurRad="38100" dist="38100" dir="2700000" algn="tl">
                    <a:srgbClr val="000000">
                      <a:alpha val="43137"/>
                    </a:srgbClr>
                  </a:outerShdw>
                  <a:reflection blurRad="6350" stA="53000" endA="300" endPos="35500" dir="5400000" sy="-90000" algn="bl" rotWithShape="0"/>
                </a:effectLst>
                <a:latin typeface="Monotype Corsiva" panose="03010101010201010101" pitchFamily="66" charset="0"/>
              </a:rPr>
              <a:t>دليل</a:t>
            </a:r>
          </a:p>
        </p:txBody>
      </p:sp>
      <p:sp>
        <p:nvSpPr>
          <p:cNvPr id="20" name="Rectangle 19"/>
          <p:cNvSpPr/>
          <p:nvPr/>
        </p:nvSpPr>
        <p:spPr>
          <a:xfrm>
            <a:off x="170" y="4711978"/>
            <a:ext cx="2757486" cy="369332"/>
          </a:xfrm>
          <a:prstGeom prst="rect">
            <a:avLst/>
          </a:prstGeom>
          <a:noFill/>
        </p:spPr>
        <p:txBody>
          <a:bodyPr wrap="none" lIns="91440" tIns="45720" rIns="91440" bIns="45720">
            <a:spAutoFit/>
          </a:bodyPr>
          <a:lstStyle/>
          <a:p>
            <a:pPr algn="r"/>
            <a:r>
              <a:rPr lang="ar-DZ" altLang="fr-FR" b="1" cap="none" spc="50" dirty="0" smtClean="0">
                <a:ln w="0"/>
                <a:solidFill>
                  <a:schemeClr val="bg1"/>
                </a:solidFill>
                <a:effectLst>
                  <a:innerShdw blurRad="63500" dist="50800" dir="13500000">
                    <a:srgbClr val="000000">
                      <a:alpha val="50000"/>
                    </a:srgbClr>
                  </a:innerShdw>
                </a:effectLst>
                <a:latin typeface="Monotype Corsiva" panose="03010101010201010101" pitchFamily="66" charset="0"/>
              </a:rPr>
              <a:t>السنة الجامعية(2020-2021</a:t>
            </a:r>
            <a:r>
              <a:rPr lang="ar-DZ" altLang="fr-FR" b="1" cap="none" spc="50" dirty="0" err="1" smtClean="0">
                <a:ln w="0"/>
                <a:solidFill>
                  <a:schemeClr val="bg1"/>
                </a:solidFill>
                <a:effectLst>
                  <a:innerShdw blurRad="63500" dist="50800" dir="13500000">
                    <a:srgbClr val="000000">
                      <a:alpha val="50000"/>
                    </a:srgbClr>
                  </a:innerShdw>
                </a:effectLst>
                <a:latin typeface="Monotype Corsiva" panose="03010101010201010101" pitchFamily="66" charset="0"/>
              </a:rPr>
              <a:t>)</a:t>
            </a:r>
            <a:endParaRPr lang="ar-DZ" altLang="fr-FR" b="1" cap="none" spc="50" dirty="0">
              <a:ln w="0"/>
              <a:solidFill>
                <a:schemeClr val="bg1"/>
              </a:solidFill>
              <a:effectLst>
                <a:innerShdw blurRad="63500" dist="50800" dir="13500000">
                  <a:srgbClr val="000000">
                    <a:alpha val="50000"/>
                  </a:srgbClr>
                </a:innerShdw>
              </a:effectLst>
              <a:latin typeface="Monotype Corsiva" panose="03010101010201010101" pitchFamily="66" charset="0"/>
            </a:endParaRPr>
          </a:p>
        </p:txBody>
      </p:sp>
      <p:sp>
        <p:nvSpPr>
          <p:cNvPr id="17" name="ZoneTexte 16"/>
          <p:cNvSpPr txBox="1"/>
          <p:nvPr/>
        </p:nvSpPr>
        <p:spPr>
          <a:xfrm>
            <a:off x="190455" y="45723"/>
            <a:ext cx="2567432" cy="937260"/>
          </a:xfrm>
          <a:prstGeom prst="rect">
            <a:avLst/>
          </a:prstGeom>
          <a:noFill/>
        </p:spPr>
        <p:txBody>
          <a:bodyPr wrap="square" rtlCol="0">
            <a:spAutoFit/>
          </a:bodyPr>
          <a:lstStyle/>
          <a:p>
            <a:pPr algn="ctr"/>
            <a:r>
              <a:rPr lang="fr-FR" sz="1000" b="1" dirty="0">
                <a:latin typeface="Monotype Corsiva" panose="03010101010201010101" pitchFamily="66" charset="0"/>
              </a:rPr>
              <a:t> </a:t>
            </a:r>
            <a:endParaRPr lang="fr-FR" sz="1000" dirty="0">
              <a:latin typeface="Monotype Corsiva" panose="03010101010201010101" pitchFamily="66" charset="0"/>
            </a:endParaRPr>
          </a:p>
          <a:p>
            <a:pPr algn="ctr">
              <a:lnSpc>
                <a:spcPct val="150000"/>
              </a:lnSpc>
            </a:pPr>
            <a:r>
              <a:rPr lang="ar-DZ" altLang="fr-FR" sz="1000" b="1" dirty="0">
                <a:latin typeface="Monotype Corsiva" panose="03010101010201010101" pitchFamily="66" charset="0"/>
              </a:rPr>
              <a:t>الجمهورية الجزائرية الديمقراطية الشعبية</a:t>
            </a:r>
            <a:endParaRPr lang="fr-FR" sz="1000" b="1" dirty="0">
              <a:latin typeface="Monotype Corsiva" panose="03010101010201010101" pitchFamily="66" charset="0"/>
            </a:endParaRPr>
          </a:p>
          <a:p>
            <a:pPr algn="ctr">
              <a:lnSpc>
                <a:spcPct val="150000"/>
              </a:lnSpc>
            </a:pPr>
            <a:r>
              <a:rPr lang="ar-DZ" altLang="fr-FR" sz="1000" b="1" dirty="0">
                <a:latin typeface="Monotype Corsiva" panose="03010101010201010101" pitchFamily="66" charset="0"/>
              </a:rPr>
              <a:t>وزارة التعليم العالي و البحث العلمي</a:t>
            </a:r>
          </a:p>
          <a:p>
            <a:pPr algn="ctr">
              <a:lnSpc>
                <a:spcPct val="150000"/>
              </a:lnSpc>
            </a:pPr>
            <a:r>
              <a:rPr lang="ar-DZ" altLang="fr-FR" sz="1000" b="1" dirty="0">
                <a:latin typeface="Monotype Corsiva" panose="03010101010201010101" pitchFamily="66" charset="0"/>
              </a:rPr>
              <a:t>المركز الجامعي </a:t>
            </a:r>
            <a:r>
              <a:rPr lang="ar-DZ" altLang="fr-FR" sz="1000" b="1" dirty="0" smtClean="0">
                <a:latin typeface="Monotype Corsiva" panose="03010101010201010101" pitchFamily="66" charset="0"/>
              </a:rPr>
              <a:t>مرسلي عبد </a:t>
            </a:r>
            <a:r>
              <a:rPr lang="ar-DZ" altLang="fr-FR" sz="1000" b="1" dirty="0" err="1" smtClean="0">
                <a:latin typeface="Monotype Corsiva" panose="03010101010201010101" pitchFamily="66" charset="0"/>
              </a:rPr>
              <a:t>الله </a:t>
            </a:r>
            <a:r>
              <a:rPr lang="ar-DZ" altLang="fr-FR" sz="1000" b="1" dirty="0" smtClean="0">
                <a:latin typeface="Monotype Corsiva" panose="03010101010201010101" pitchFamily="66" charset="0"/>
              </a:rPr>
              <a:t>-</a:t>
            </a:r>
            <a:r>
              <a:rPr lang="ar-DZ" altLang="fr-FR" sz="1000" b="1" dirty="0" smtClean="0">
                <a:latin typeface="Monotype Corsiva" panose="03010101010201010101" pitchFamily="66" charset="0"/>
              </a:rPr>
              <a:t> تيبازة</a:t>
            </a:r>
            <a:endParaRPr lang="ar-DZ" altLang="fr-FR" sz="1000" b="1" dirty="0">
              <a:latin typeface="Monotype Corsiva" panose="03010101010201010101" pitchFamily="66" charset="0"/>
            </a:endParaRPr>
          </a:p>
        </p:txBody>
      </p:sp>
      <p:pic>
        <p:nvPicPr>
          <p:cNvPr id="14" name="Image 13"/>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2757643" y="6496679"/>
            <a:ext cx="293441" cy="213185"/>
          </a:xfrm>
          <a:prstGeom prst="rect">
            <a:avLst/>
          </a:prstGeom>
        </p:spPr>
      </p:pic>
      <p:pic>
        <p:nvPicPr>
          <p:cNvPr id="15" name="Image 14"/>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2757611" y="6053800"/>
            <a:ext cx="318238" cy="318238"/>
          </a:xfrm>
          <a:prstGeom prst="rect">
            <a:avLst/>
          </a:prstGeom>
        </p:spPr>
      </p:pic>
      <p:pic>
        <p:nvPicPr>
          <p:cNvPr id="1031" name="Picture 7" descr="RÃ©sultat de recherche d'images pour &quot;icone adresse png&quot;"/>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2757823" y="5511612"/>
            <a:ext cx="368532" cy="368532"/>
          </a:xfrm>
          <a:prstGeom prst="rect">
            <a:avLst/>
          </a:prstGeom>
          <a:noFill/>
          <a:extLst>
            <a:ext uri="{909E8E84-426E-40DD-AFC4-6F175D3DCCD1}">
              <a14:hiddenFill xmlns="" xmlns:a14="http://schemas.microsoft.com/office/drawing/2010/main">
                <a:solidFill>
                  <a:srgbClr val="FFFFFF"/>
                </a:solidFill>
              </a14:hiddenFill>
            </a:ext>
          </a:extLst>
        </p:spPr>
      </p:pic>
      <p:sp>
        <p:nvSpPr>
          <p:cNvPr id="21" name="ZoneTexte 20"/>
          <p:cNvSpPr txBox="1"/>
          <p:nvPr/>
        </p:nvSpPr>
        <p:spPr>
          <a:xfrm>
            <a:off x="-12156" y="5419467"/>
            <a:ext cx="2677885" cy="460375"/>
          </a:xfrm>
          <a:prstGeom prst="rect">
            <a:avLst/>
          </a:prstGeom>
          <a:noFill/>
        </p:spPr>
        <p:txBody>
          <a:bodyPr wrap="square" rtlCol="0">
            <a:spAutoFit/>
          </a:bodyPr>
          <a:lstStyle/>
          <a:p>
            <a:pPr algn="r"/>
            <a:r>
              <a:rPr lang="ar-DZ" altLang="fr-FR" sz="1200" b="1" dirty="0">
                <a:solidFill>
                  <a:schemeClr val="bg1"/>
                </a:solidFill>
                <a:latin typeface="Cambria" panose="02040503050406030204" pitchFamily="18" charset="0"/>
              </a:rPr>
              <a:t>المركز الجامعي </a:t>
            </a:r>
            <a:r>
              <a:rPr lang="ar-DZ" altLang="fr-FR" sz="1200" b="1" dirty="0" smtClean="0">
                <a:solidFill>
                  <a:schemeClr val="bg1"/>
                </a:solidFill>
                <a:latin typeface="Cambria" panose="02040503050406030204" pitchFamily="18" charset="0"/>
              </a:rPr>
              <a:t>مرسلي عبد </a:t>
            </a:r>
            <a:r>
              <a:rPr lang="ar-DZ" altLang="fr-FR" sz="1200" b="1" dirty="0" smtClean="0">
                <a:solidFill>
                  <a:schemeClr val="bg1"/>
                </a:solidFill>
                <a:latin typeface="Cambria" panose="02040503050406030204" pitchFamily="18" charset="0"/>
              </a:rPr>
              <a:t>الله- تيبازة</a:t>
            </a:r>
            <a:endParaRPr lang="ar-DZ" altLang="fr-FR" sz="1200" b="1" dirty="0">
              <a:solidFill>
                <a:schemeClr val="bg1"/>
              </a:solidFill>
              <a:latin typeface="Cambria" panose="02040503050406030204" pitchFamily="18" charset="0"/>
            </a:endParaRPr>
          </a:p>
          <a:p>
            <a:pPr algn="r"/>
            <a:r>
              <a:rPr lang="ar-DZ" altLang="fr-FR" sz="1200" b="1" dirty="0">
                <a:solidFill>
                  <a:schemeClr val="bg1"/>
                </a:solidFill>
                <a:latin typeface="Cambria" panose="02040503050406030204" pitchFamily="18" charset="0"/>
              </a:rPr>
              <a:t>واد مرزوق 42000</a:t>
            </a:r>
          </a:p>
        </p:txBody>
      </p:sp>
      <p:sp>
        <p:nvSpPr>
          <p:cNvPr id="23" name="ZoneTexte 22"/>
          <p:cNvSpPr txBox="1"/>
          <p:nvPr/>
        </p:nvSpPr>
        <p:spPr>
          <a:xfrm>
            <a:off x="1165475" y="6074446"/>
            <a:ext cx="1390650" cy="276999"/>
          </a:xfrm>
          <a:prstGeom prst="rect">
            <a:avLst/>
          </a:prstGeom>
          <a:noFill/>
        </p:spPr>
        <p:txBody>
          <a:bodyPr wrap="square" rtlCol="0">
            <a:spAutoFit/>
          </a:bodyPr>
          <a:lstStyle/>
          <a:p>
            <a:pPr algn="r"/>
            <a:r>
              <a:rPr lang="fr-FR" sz="1200" dirty="0">
                <a:solidFill>
                  <a:schemeClr val="bg1"/>
                </a:solidFill>
              </a:rPr>
              <a:t>024 37 10 03</a:t>
            </a:r>
          </a:p>
        </p:txBody>
      </p:sp>
      <p:sp>
        <p:nvSpPr>
          <p:cNvPr id="24" name="Rectangle 23"/>
          <p:cNvSpPr/>
          <p:nvPr/>
        </p:nvSpPr>
        <p:spPr>
          <a:xfrm>
            <a:off x="927189" y="6465100"/>
            <a:ext cx="1653466" cy="276999"/>
          </a:xfrm>
          <a:prstGeom prst="rect">
            <a:avLst/>
          </a:prstGeom>
        </p:spPr>
        <p:txBody>
          <a:bodyPr wrap="none">
            <a:spAutoFit/>
          </a:bodyPr>
          <a:lstStyle/>
          <a:p>
            <a:pPr algn="r"/>
            <a:r>
              <a:rPr lang="en-US" sz="1200" b="1" dirty="0">
                <a:solidFill>
                  <a:schemeClr val="bg1"/>
                </a:solidFill>
                <a:latin typeface="Cambria" panose="02040503050406030204" pitchFamily="18" charset="0"/>
                <a:ea typeface="Calibri" panose="020F0502020204030204" charset="0"/>
                <a:cs typeface="Sultan normal"/>
              </a:rPr>
              <a:t>sec.fs.ut@gmail.com</a:t>
            </a:r>
            <a:endParaRPr lang="fr-FR" sz="1200" dirty="0">
              <a:solidFill>
                <a:schemeClr val="bg1"/>
              </a:solidFill>
              <a:latin typeface="Cambria" panose="02040503050406030204" pitchFamily="18" charset="0"/>
            </a:endParaRPr>
          </a:p>
        </p:txBody>
      </p:sp>
      <p:pic>
        <p:nvPicPr>
          <p:cNvPr id="22" name="Image 21"/>
          <p:cNvPicPr>
            <a:picLocks noChangeAspect="1"/>
          </p:cNvPicPr>
          <p:nvPr/>
        </p:nvPicPr>
        <p:blipFill>
          <a:blip r:embed="rId9" cstate="print"/>
          <a:stretch>
            <a:fillRect/>
          </a:stretch>
        </p:blipFill>
        <p:spPr>
          <a:xfrm>
            <a:off x="5063067" y="222050"/>
            <a:ext cx="6654800" cy="1613139"/>
          </a:xfrm>
          <a:prstGeom prst="rect">
            <a:avLst/>
          </a:prstGeom>
        </p:spPr>
      </p:pic>
      <p:pic>
        <p:nvPicPr>
          <p:cNvPr id="25" name="Picture 2"/>
          <p:cNvPicPr>
            <a:picLocks noChangeAspect="1" noChangeArrowheads="1"/>
          </p:cNvPicPr>
          <p:nvPr/>
        </p:nvPicPr>
        <p:blipFill>
          <a:blip r:embed="rId10" cstate="print"/>
          <a:srcRect/>
          <a:stretch>
            <a:fillRect/>
          </a:stretch>
        </p:blipFill>
        <p:spPr bwMode="auto">
          <a:xfrm>
            <a:off x="4114800" y="347133"/>
            <a:ext cx="814278" cy="1456267"/>
          </a:xfrm>
          <a:prstGeom prst="rect">
            <a:avLst/>
          </a:prstGeom>
          <a:ln>
            <a:noFill/>
          </a:ln>
          <a:effectLst>
            <a:softEdge rad="112500"/>
          </a:effectLst>
        </p:spPr>
      </p:pic>
      <p:sp>
        <p:nvSpPr>
          <p:cNvPr id="26" name="Rectangle 25"/>
          <p:cNvSpPr/>
          <p:nvPr/>
        </p:nvSpPr>
        <p:spPr>
          <a:xfrm>
            <a:off x="7992534" y="2013636"/>
            <a:ext cx="4004734" cy="523220"/>
          </a:xfrm>
          <a:prstGeom prst="rect">
            <a:avLst/>
          </a:prstGeom>
          <a:effectLst>
            <a:glow rad="63500">
              <a:schemeClr val="accent2">
                <a:satMod val="175000"/>
                <a:alpha val="40000"/>
              </a:schemeClr>
            </a:glow>
            <a:innerShdw blurRad="63500" dist="50800" dir="189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wrap="square">
            <a:spAutoFit/>
          </a:bodyPr>
          <a:lstStyle/>
          <a:p>
            <a:pPr algn="ctr" rtl="1"/>
            <a:r>
              <a:rPr lang="ar-DZ" sz="1400" b="1" dirty="0" smtClean="0">
                <a:solidFill>
                  <a:srgbClr val="0070C0"/>
                </a:solidFill>
              </a:rPr>
              <a:t>المقاييس المقررة في السنة الأولى السداسي الأول</a:t>
            </a:r>
            <a:endParaRPr lang="fr-FR" sz="1400" b="1" dirty="0" smtClean="0">
              <a:solidFill>
                <a:srgbClr val="0070C0"/>
              </a:solidFill>
            </a:endParaRPr>
          </a:p>
          <a:p>
            <a:pPr algn="ctr" rtl="1"/>
            <a:r>
              <a:rPr lang="ar-DZ" sz="1400" b="1" dirty="0" smtClean="0">
                <a:solidFill>
                  <a:srgbClr val="0070C0"/>
                </a:solidFill>
              </a:rPr>
              <a:t>(جذع مشترك علوم وتكنولوجيا</a:t>
            </a:r>
            <a:r>
              <a:rPr lang="ar-DZ" sz="1400" b="1" dirty="0" err="1" smtClean="0">
                <a:solidFill>
                  <a:srgbClr val="0070C0"/>
                </a:solidFill>
              </a:rPr>
              <a:t>)</a:t>
            </a:r>
            <a:endParaRPr lang="fr-FR" sz="1400" b="1" dirty="0">
              <a:solidFill>
                <a:srgbClr val="0070C0"/>
              </a:solidFill>
            </a:endParaRPr>
          </a:p>
        </p:txBody>
      </p:sp>
      <p:sp>
        <p:nvSpPr>
          <p:cNvPr id="27" name="Rectangle 26"/>
          <p:cNvSpPr/>
          <p:nvPr/>
        </p:nvSpPr>
        <p:spPr>
          <a:xfrm>
            <a:off x="4023359" y="2030863"/>
            <a:ext cx="3617843" cy="523220"/>
          </a:xfrm>
          <a:prstGeom prst="rect">
            <a:avLst/>
          </a:prstGeom>
          <a:effectLst>
            <a:glow rad="63500">
              <a:schemeClr val="accent2">
                <a:satMod val="175000"/>
                <a:alpha val="40000"/>
              </a:schemeClr>
            </a:glow>
            <a:innerShdw blurRad="63500" dist="50800" dir="189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wrap="square">
            <a:spAutoFit/>
          </a:bodyPr>
          <a:lstStyle/>
          <a:p>
            <a:pPr algn="ctr" rtl="1"/>
            <a:r>
              <a:rPr lang="ar-DZ" sz="1400" b="1" dirty="0" smtClean="0">
                <a:solidFill>
                  <a:srgbClr val="0070C0"/>
                </a:solidFill>
              </a:rPr>
              <a:t>المقاييس المقررة في السنة الأولى السداسي الثاني</a:t>
            </a:r>
            <a:endParaRPr lang="fr-FR" sz="1400" b="1" dirty="0" smtClean="0">
              <a:solidFill>
                <a:srgbClr val="0070C0"/>
              </a:solidFill>
            </a:endParaRPr>
          </a:p>
          <a:p>
            <a:pPr algn="ctr" rtl="1"/>
            <a:r>
              <a:rPr lang="ar-DZ" sz="1400" b="1" dirty="0" smtClean="0">
                <a:solidFill>
                  <a:srgbClr val="0070C0"/>
                </a:solidFill>
              </a:rPr>
              <a:t>(جذع مشترك علوم وتكنولوجيا</a:t>
            </a:r>
            <a:r>
              <a:rPr lang="ar-DZ" sz="1400" b="1" dirty="0" err="1" smtClean="0">
                <a:solidFill>
                  <a:srgbClr val="0070C0"/>
                </a:solidFill>
              </a:rPr>
              <a:t>)</a:t>
            </a:r>
            <a:endParaRPr lang="fr-FR" sz="1400" b="1"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2" cstate="print">
            <a:extLst>
              <a:ext uri="{BEBA8EAE-BF5A-486C-A8C5-ECC9F3942E4B}">
                <a14:imgProps xmlns="" xmlns:a14="http://schemas.microsoft.com/office/drawing/2010/main">
                  <a14:imgLayer r:embed="rId3">
                    <a14:imgEffect>
                      <a14:backgroundRemoval t="1950" b="21170" l="3667" r="100000"/>
                    </a14:imgEffect>
                  </a14:imgLayer>
                </a14:imgProps>
              </a:ext>
              <a:ext uri="{28A0092B-C50C-407E-A947-70E740481C1C}">
                <a14:useLocalDpi xmlns="" xmlns:a14="http://schemas.microsoft.com/office/drawing/2010/main" val="0"/>
              </a:ext>
            </a:extLst>
          </a:blip>
          <a:srcRect b="76183"/>
          <a:stretch>
            <a:fillRect/>
          </a:stretch>
        </p:blipFill>
        <p:spPr>
          <a:xfrm flipH="1">
            <a:off x="9965420" y="132"/>
            <a:ext cx="1988043" cy="582163"/>
          </a:xfrm>
          <a:prstGeom prst="rect">
            <a:avLst/>
          </a:prstGeom>
        </p:spPr>
      </p:pic>
      <p:sp>
        <p:nvSpPr>
          <p:cNvPr id="4" name="ZoneTexte 3"/>
          <p:cNvSpPr txBox="1"/>
          <p:nvPr/>
        </p:nvSpPr>
        <p:spPr>
          <a:xfrm>
            <a:off x="10126146" y="132927"/>
            <a:ext cx="1219200" cy="521970"/>
          </a:xfrm>
          <a:prstGeom prst="rect">
            <a:avLst/>
          </a:prstGeom>
          <a:noFill/>
        </p:spPr>
        <p:txBody>
          <a:bodyPr wrap="square" rtlCol="0">
            <a:spAutoFit/>
          </a:bodyPr>
          <a:lstStyle/>
          <a:p>
            <a:pPr algn="r" rtl="1"/>
            <a:r>
              <a:rPr lang="ar-DZ" altLang="fr-FR" sz="1400" b="1" dirty="0" smtClean="0">
                <a:effectLst>
                  <a:outerShdw blurRad="38100" dist="38100" dir="2700000" algn="tl">
                    <a:srgbClr val="000000">
                      <a:alpha val="43137"/>
                    </a:srgbClr>
                  </a:outerShdw>
                </a:effectLst>
                <a:latin typeface="Cambria" panose="02040503050406030204" pitchFamily="18" charset="0"/>
              </a:rPr>
              <a:t>1-تعرف بالمعهد</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5" name="ZoneTexte 4"/>
          <p:cNvSpPr txBox="1"/>
          <p:nvPr/>
        </p:nvSpPr>
        <p:spPr>
          <a:xfrm>
            <a:off x="8865956" y="565811"/>
            <a:ext cx="3038475" cy="2431435"/>
          </a:xfrm>
          <a:prstGeom prst="rect">
            <a:avLst/>
          </a:prstGeom>
          <a:noFill/>
        </p:spPr>
        <p:txBody>
          <a:bodyPr wrap="square" numCol="1" rtlCol="0">
            <a:spAutoFit/>
          </a:bodyPr>
          <a:lstStyle/>
          <a:p>
            <a:pPr algn="just" rtl="1"/>
            <a:r>
              <a:rPr lang="fr-FR" sz="1050" b="1" dirty="0"/>
              <a:t> </a:t>
            </a:r>
            <a:r>
              <a:rPr lang="ar-DZ" sz="1400" b="1" dirty="0">
                <a:effectLst/>
                <a:latin typeface="Calibri" panose="020F0502020204030204" pitchFamily="34" charset="0"/>
                <a:ea typeface="Calibri" panose="020F0502020204030204" pitchFamily="34" charset="0"/>
                <a:cs typeface="Arial" panose="020B0604020202020204" pitchFamily="34" charset="0"/>
              </a:rPr>
              <a:t>افتتح معهد العلوم أبوابه عام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2017/2016 بالمركز جامعي </a:t>
            </a:r>
            <a:r>
              <a:rPr lang="ar-DZ" sz="1400" b="1" dirty="0">
                <a:effectLst/>
                <a:latin typeface="Calibri" panose="020F0502020204030204" pitchFamily="34" charset="0"/>
                <a:ea typeface="Calibri" panose="020F0502020204030204" pitchFamily="34" charset="0"/>
                <a:cs typeface="Arial" panose="020B0604020202020204" pitchFamily="34" charset="0"/>
              </a:rPr>
              <a:t>مرسلي عبد الله </a:t>
            </a:r>
            <a:r>
              <a:rPr lang="ar-DZ" sz="1400" b="1" dirty="0" err="1" smtClean="0">
                <a:effectLst/>
                <a:latin typeface="Calibri" panose="020F0502020204030204" pitchFamily="34" charset="0"/>
                <a:ea typeface="Calibri" panose="020F0502020204030204" pitchFamily="34" charset="0"/>
                <a:cs typeface="Arial" panose="020B0604020202020204" pitchFamily="34" charset="0"/>
              </a:rPr>
              <a:t>تيبازة.</a:t>
            </a:r>
            <a:r>
              <a:rPr lang="ar-DZ" sz="1400" b="1" dirty="0" smtClean="0">
                <a:effectLst/>
                <a:latin typeface="Calibri" panose="020F0502020204030204" pitchFamily="34" charset="0"/>
                <a:ea typeface="Calibri" panose="020F0502020204030204" pitchFamily="34" charset="0"/>
                <a:cs typeface="Arial" panose="020B0604020202020204" pitchFamily="34" charset="0"/>
              </a:rPr>
              <a:t> </a:t>
            </a:r>
            <a:r>
              <a:rPr lang="ar-DZ" sz="1400" b="1" dirty="0">
                <a:effectLst/>
                <a:latin typeface="Calibri" panose="020F0502020204030204" pitchFamily="34" charset="0"/>
                <a:ea typeface="Calibri" panose="020F0502020204030204" pitchFamily="34" charset="0"/>
                <a:cs typeface="Arial" panose="020B0604020202020204" pitchFamily="34" charset="0"/>
              </a:rPr>
              <a:t>هدفه هو تزويد خريجي البكالوريا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المستقبلين بالتدريب </a:t>
            </a:r>
            <a:r>
              <a:rPr lang="ar-DZ" sz="1400" b="1" dirty="0">
                <a:effectLst/>
                <a:latin typeface="Calibri" panose="020F0502020204030204" pitchFamily="34" charset="0"/>
                <a:ea typeface="Calibri" panose="020F0502020204030204" pitchFamily="34" charset="0"/>
                <a:cs typeface="Arial" panose="020B0604020202020204" pitchFamily="34" charset="0"/>
              </a:rPr>
              <a:t>في مجال التعليم العالي والبحث العلمي وتقديم المهارات في مجال العلوم والتقنيات الحديثة والمبتكرة في ملاءمة مثالية وفورية لمتطلبات القطاع الاجتماعي والاقتصادي في منطقة </a:t>
            </a:r>
            <a:r>
              <a:rPr lang="ar-DZ" sz="1400" b="1" dirty="0" err="1" smtClean="0">
                <a:effectLst/>
                <a:latin typeface="Calibri" panose="020F0502020204030204" pitchFamily="34" charset="0"/>
                <a:ea typeface="Calibri" panose="020F0502020204030204" pitchFamily="34" charset="0"/>
                <a:cs typeface="Arial" panose="020B0604020202020204" pitchFamily="34" charset="0"/>
              </a:rPr>
              <a:t>تيبازة.</a:t>
            </a:r>
            <a:r>
              <a:rPr lang="ar-DZ" sz="1400" b="1" dirty="0" smtClean="0">
                <a:effectLst/>
                <a:latin typeface="Calibri" panose="020F0502020204030204" pitchFamily="34" charset="0"/>
                <a:ea typeface="Calibri" panose="020F0502020204030204" pitchFamily="34" charset="0"/>
                <a:cs typeface="Arial" panose="020B0604020202020204" pitchFamily="34" charset="0"/>
              </a:rPr>
              <a:t>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بالإضافة إلى </a:t>
            </a:r>
            <a:r>
              <a:rPr lang="ar-DZ" sz="1400" b="1" dirty="0">
                <a:effectLst/>
                <a:latin typeface="Calibri" panose="020F0502020204030204" pitchFamily="34" charset="0"/>
                <a:ea typeface="Calibri" panose="020F0502020204030204" pitchFamily="34" charset="0"/>
                <a:cs typeface="Arial" panose="020B0604020202020204" pitchFamily="34" charset="0"/>
              </a:rPr>
              <a:t>تعزيز الحياة الأكاديمية للطلاب من خلال الدورات النظرية والاعمال التطبيقية التي تطور مهارات الطلاب</a:t>
            </a:r>
            <a:r>
              <a:rPr lang="fr-FR" sz="1400" b="1" dirty="0">
                <a:effectLst/>
                <a:latin typeface="Calibri" panose="020F0502020204030204" pitchFamily="34" charset="0"/>
                <a:ea typeface="Calibri" panose="020F0502020204030204" pitchFamily="34" charset="0"/>
                <a:cs typeface="Arial" panose="020B0604020202020204" pitchFamily="34" charset="0"/>
              </a:rPr>
              <a:t>.</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algn="just" rtl="1"/>
            <a:endParaRPr lang="fr-FR" sz="1200" b="1" dirty="0"/>
          </a:p>
        </p:txBody>
      </p:sp>
      <p:pic>
        <p:nvPicPr>
          <p:cNvPr id="6" name="Image 5">
            <a:extLst>
              <a:ext uri="{FF2B5EF4-FFF2-40B4-BE49-F238E27FC236}">
                <a16:creationId xmlns="" xmlns:a16="http://schemas.microsoft.com/office/drawing/2014/main" id="{F957151A-F6F9-4FE7-A1BF-26C63CD9DE5C}"/>
              </a:ext>
            </a:extLst>
          </p:cNvPr>
          <p:cNvPicPr>
            <a:picLocks noChangeAspect="1"/>
          </p:cNvPicPr>
          <p:nvPr/>
        </p:nvPicPr>
        <p:blipFill rotWithShape="1">
          <a:blip r:embed="rId2" cstate="print">
            <a:extLst>
              <a:ext uri="{BEBA8EAE-BF5A-486C-A8C5-ECC9F3942E4B}">
                <a14:imgProps xmlns="" xmlns:a14="http://schemas.microsoft.com/office/drawing/2010/main">
                  <a14:imgLayer r:embed="rId3">
                    <a14:imgEffect>
                      <a14:backgroundRemoval t="1950" b="21170" l="3667" r="100000"/>
                    </a14:imgEffect>
                  </a14:imgLayer>
                </a14:imgProps>
              </a:ext>
              <a:ext uri="{28A0092B-C50C-407E-A947-70E740481C1C}">
                <a14:useLocalDpi xmlns="" xmlns:a14="http://schemas.microsoft.com/office/drawing/2010/main" val="0"/>
              </a:ext>
            </a:extLst>
          </a:blip>
          <a:srcRect b="76183"/>
          <a:stretch>
            <a:fillRect/>
          </a:stretch>
        </p:blipFill>
        <p:spPr>
          <a:xfrm flipH="1">
            <a:off x="9864458" y="2769072"/>
            <a:ext cx="1988043" cy="582163"/>
          </a:xfrm>
          <a:prstGeom prst="rect">
            <a:avLst/>
          </a:prstGeom>
        </p:spPr>
      </p:pic>
      <p:sp>
        <p:nvSpPr>
          <p:cNvPr id="7" name="ZoneTexte 6">
            <a:extLst>
              <a:ext uri="{FF2B5EF4-FFF2-40B4-BE49-F238E27FC236}">
                <a16:creationId xmlns="" xmlns:a16="http://schemas.microsoft.com/office/drawing/2014/main" id="{53684E68-43C9-41C9-9253-3143E77FF998}"/>
              </a:ext>
            </a:extLst>
          </p:cNvPr>
          <p:cNvSpPr txBox="1"/>
          <p:nvPr/>
        </p:nvSpPr>
        <p:spPr>
          <a:xfrm>
            <a:off x="10071048" y="2910849"/>
            <a:ext cx="1219200" cy="521970"/>
          </a:xfrm>
          <a:prstGeom prst="rect">
            <a:avLst/>
          </a:prstGeom>
          <a:noFill/>
        </p:spPr>
        <p:txBody>
          <a:bodyPr wrap="square" rtlCol="0">
            <a:spAutoFit/>
          </a:bodyPr>
          <a:lstStyle/>
          <a:p>
            <a:pPr algn="r"/>
            <a:r>
              <a:rPr lang="ar-DZ" altLang="fr-FR" sz="1400" b="1" dirty="0" smtClean="0">
                <a:effectLst>
                  <a:outerShdw blurRad="38100" dist="38100" dir="2700000" algn="tl">
                    <a:srgbClr val="000000">
                      <a:alpha val="43137"/>
                    </a:srgbClr>
                  </a:outerShdw>
                </a:effectLst>
                <a:latin typeface="Cambria" panose="02040503050406030204" pitchFamily="18" charset="0"/>
              </a:rPr>
              <a:t>   </a:t>
            </a:r>
            <a:r>
              <a:rPr lang="ar-DZ" altLang="fr-FR" sz="1400" b="1" dirty="0" smtClean="0">
                <a:effectLst>
                  <a:outerShdw blurRad="38100" dist="38100" dir="2700000" algn="tl">
                    <a:srgbClr val="000000">
                      <a:alpha val="43137"/>
                    </a:srgbClr>
                  </a:outerShdw>
                </a:effectLst>
                <a:latin typeface="Cambria" panose="02040503050406030204" pitchFamily="18" charset="0"/>
              </a:rPr>
              <a:t>2- التخصصات</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8" name="ZoneTexte 7">
            <a:extLst>
              <a:ext uri="{FF2B5EF4-FFF2-40B4-BE49-F238E27FC236}">
                <a16:creationId xmlns="" xmlns:a16="http://schemas.microsoft.com/office/drawing/2014/main" id="{5F34E985-34A1-47E6-8E9A-A9826395CF91}"/>
              </a:ext>
            </a:extLst>
          </p:cNvPr>
          <p:cNvSpPr txBox="1"/>
          <p:nvPr/>
        </p:nvSpPr>
        <p:spPr>
          <a:xfrm>
            <a:off x="8839093" y="3491442"/>
            <a:ext cx="3038475" cy="1600438"/>
          </a:xfrm>
          <a:prstGeom prst="rect">
            <a:avLst/>
          </a:prstGeom>
          <a:noFill/>
        </p:spPr>
        <p:txBody>
          <a:bodyPr wrap="square" numCol="1" rtlCol="0">
            <a:spAutoFit/>
          </a:bodyPr>
          <a:lstStyle/>
          <a:p>
            <a:pPr algn="r" rtl="1"/>
            <a:r>
              <a:rPr lang="ar-DZ" sz="1400" b="1" dirty="0" smtClean="0"/>
              <a:t>بعد الدراسة في السنة الأولى جذع مشترك علوم والتكنولوجيا يوجه الطالب إلى السنة الثانية في إحدى التخصصات التالية:</a:t>
            </a:r>
            <a:endParaRPr lang="fr-FR" sz="1400" b="1" dirty="0" smtClean="0"/>
          </a:p>
          <a:p>
            <a:pPr marL="444500" lvl="0" algn="r" rtl="1">
              <a:buClr>
                <a:srgbClr val="7030A0"/>
              </a:buClr>
              <a:buSzPct val="103000"/>
              <a:buFont typeface="Wingdings" pitchFamily="2" charset="2"/>
              <a:buChar char="Ø"/>
            </a:pPr>
            <a:r>
              <a:rPr lang="ar-DZ" sz="1400" b="1" dirty="0" smtClean="0"/>
              <a:t>هندسة </a:t>
            </a:r>
            <a:r>
              <a:rPr lang="ar-DZ" sz="1400" b="1" dirty="0" err="1" smtClean="0"/>
              <a:t>مدنية ؛</a:t>
            </a:r>
            <a:endParaRPr lang="fr-FR" sz="1400" b="1" dirty="0" smtClean="0"/>
          </a:p>
          <a:p>
            <a:pPr marL="444500" lvl="0" indent="184150" algn="r" rtl="1">
              <a:buClr>
                <a:srgbClr val="7030A0"/>
              </a:buClr>
              <a:buSzPct val="103000"/>
              <a:buFont typeface="Wingdings" pitchFamily="2" charset="2"/>
              <a:buChar char="Ø"/>
            </a:pPr>
            <a:r>
              <a:rPr lang="ar-DZ" sz="1400" b="1" dirty="0" smtClean="0"/>
              <a:t>هندسة </a:t>
            </a:r>
            <a:r>
              <a:rPr lang="ar-DZ" sz="1400" b="1" dirty="0" err="1" smtClean="0"/>
              <a:t>الطرائق ؛</a:t>
            </a:r>
            <a:endParaRPr lang="fr-FR" sz="1400" b="1" dirty="0" smtClean="0"/>
          </a:p>
          <a:p>
            <a:pPr marL="444500" lvl="0" indent="184150" algn="r" rtl="1">
              <a:buClr>
                <a:srgbClr val="7030A0"/>
              </a:buClr>
              <a:buSzPct val="103000"/>
              <a:buFont typeface="Wingdings" pitchFamily="2" charset="2"/>
              <a:buChar char="Ø"/>
            </a:pPr>
            <a:r>
              <a:rPr lang="ar-DZ" sz="1400" b="1" dirty="0" smtClean="0"/>
              <a:t>إلكترونيك.</a:t>
            </a:r>
            <a:endParaRPr lang="fr-FR" sz="1400" b="1" dirty="0" smtClean="0"/>
          </a:p>
          <a:p>
            <a:pPr algn="r"/>
            <a:endParaRPr lang="fr-FR" sz="1400" b="1" dirty="0"/>
          </a:p>
        </p:txBody>
      </p:sp>
      <p:pic>
        <p:nvPicPr>
          <p:cNvPr id="10" name="Image 9">
            <a:extLst>
              <a:ext uri="{FF2B5EF4-FFF2-40B4-BE49-F238E27FC236}">
                <a16:creationId xmlns="" xmlns:a16="http://schemas.microsoft.com/office/drawing/2014/main" id="{C66185F8-6A9A-4DB4-9FF5-53A0D0AC2614}"/>
              </a:ext>
            </a:extLst>
          </p:cNvPr>
          <p:cNvPicPr>
            <a:picLocks noChangeAspect="1"/>
          </p:cNvPicPr>
          <p:nvPr/>
        </p:nvPicPr>
        <p:blipFill rotWithShape="1">
          <a:blip r:embed="rId2" cstate="print">
            <a:extLst>
              <a:ext uri="{BEBA8EAE-BF5A-486C-A8C5-ECC9F3942E4B}">
                <a14:imgProps xmlns="" xmlns:a14="http://schemas.microsoft.com/office/drawing/2010/main">
                  <a14:imgLayer r:embed="rId3">
                    <a14:imgEffect>
                      <a14:backgroundRemoval t="1950" b="21170" l="3667" r="100000"/>
                    </a14:imgEffect>
                  </a14:imgLayer>
                </a14:imgProps>
              </a:ext>
              <a:ext uri="{28A0092B-C50C-407E-A947-70E740481C1C}">
                <a14:useLocalDpi xmlns="" xmlns:a14="http://schemas.microsoft.com/office/drawing/2010/main" val="0"/>
              </a:ext>
            </a:extLst>
          </a:blip>
          <a:srcRect b="76183"/>
          <a:stretch>
            <a:fillRect/>
          </a:stretch>
        </p:blipFill>
        <p:spPr>
          <a:xfrm flipH="1">
            <a:off x="9945296" y="5060367"/>
            <a:ext cx="1988043" cy="582163"/>
          </a:xfrm>
          <a:prstGeom prst="rect">
            <a:avLst/>
          </a:prstGeom>
        </p:spPr>
      </p:pic>
      <p:sp>
        <p:nvSpPr>
          <p:cNvPr id="11" name="ZoneTexte 10">
            <a:extLst>
              <a:ext uri="{FF2B5EF4-FFF2-40B4-BE49-F238E27FC236}">
                <a16:creationId xmlns="" xmlns:a16="http://schemas.microsoft.com/office/drawing/2014/main" id="{1EC2CE36-E012-46A4-95CE-B7023A785D95}"/>
              </a:ext>
            </a:extLst>
          </p:cNvPr>
          <p:cNvSpPr txBox="1"/>
          <p:nvPr/>
        </p:nvSpPr>
        <p:spPr>
          <a:xfrm>
            <a:off x="9945155" y="5210095"/>
            <a:ext cx="1219200" cy="521970"/>
          </a:xfrm>
          <a:prstGeom prst="rect">
            <a:avLst/>
          </a:prstGeom>
          <a:noFill/>
        </p:spPr>
        <p:txBody>
          <a:bodyPr wrap="square" rtlCol="0">
            <a:spAutoFit/>
          </a:bodyPr>
          <a:lstStyle/>
          <a:p>
            <a:pPr algn="r" rtl="1"/>
            <a:r>
              <a:rPr lang="ar-DZ" altLang="fr-FR" sz="1400" dirty="0" smtClean="0">
                <a:latin typeface="Cambria" panose="02040503050406030204" pitchFamily="18" charset="0"/>
              </a:rPr>
              <a:t>3- ا</a:t>
            </a:r>
            <a:r>
              <a:rPr lang="ar-DZ" altLang="fr-FR" sz="1400" b="1" dirty="0" smtClean="0">
                <a:effectLst>
                  <a:outerShdw blurRad="38100" dist="38100" dir="2700000" algn="tl">
                    <a:srgbClr val="000000">
                      <a:alpha val="43137"/>
                    </a:srgbClr>
                  </a:outerShdw>
                </a:effectLst>
                <a:latin typeface="Cambria" panose="02040503050406030204" pitchFamily="18" charset="0"/>
              </a:rPr>
              <a:t>لتكوين</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12" name="ZoneTexte 11">
            <a:extLst>
              <a:ext uri="{FF2B5EF4-FFF2-40B4-BE49-F238E27FC236}">
                <a16:creationId xmlns="" xmlns:a16="http://schemas.microsoft.com/office/drawing/2014/main" id="{3486C613-7A69-40D1-8FD9-B9C970AA583E}"/>
              </a:ext>
            </a:extLst>
          </p:cNvPr>
          <p:cNvSpPr txBox="1"/>
          <p:nvPr/>
        </p:nvSpPr>
        <p:spPr>
          <a:xfrm>
            <a:off x="8792712" y="5817191"/>
            <a:ext cx="3038475" cy="707886"/>
          </a:xfrm>
          <a:prstGeom prst="rect">
            <a:avLst/>
          </a:prstGeom>
          <a:noFill/>
        </p:spPr>
        <p:txBody>
          <a:bodyPr wrap="square" numCol="1" rtlCol="0">
            <a:spAutoFit/>
          </a:bodyPr>
          <a:lstStyle/>
          <a:p>
            <a:pPr algn="just" rtl="1"/>
            <a:r>
              <a:rPr lang="ar-DZ" sz="1200" dirty="0" smtClean="0"/>
              <a:t> </a:t>
            </a:r>
            <a:r>
              <a:rPr lang="ar-DZ" sz="1400" b="1" dirty="0" smtClean="0"/>
              <a:t>يضمن </a:t>
            </a:r>
            <a:r>
              <a:rPr lang="ar-DZ" sz="1400" b="1" dirty="0" smtClean="0"/>
              <a:t>ميدان العلوم والتكنولوجيا </a:t>
            </a:r>
            <a:r>
              <a:rPr lang="ar-DZ" sz="1400" b="1" dirty="0" smtClean="0"/>
              <a:t>حاليا تكوينا في مستوى  التدرج  </a:t>
            </a:r>
            <a:r>
              <a:rPr lang="ar-DZ" sz="1400" b="1" dirty="0" smtClean="0"/>
              <a:t>حيث </a:t>
            </a:r>
            <a:r>
              <a:rPr lang="ar-DZ" sz="1400" b="1" dirty="0" smtClean="0"/>
              <a:t>يطبق فيه نظام ل.م.د.</a:t>
            </a:r>
            <a:endParaRPr lang="fr-FR" sz="1400" b="1" dirty="0" smtClean="0"/>
          </a:p>
          <a:p>
            <a:pPr algn="r" rtl="1"/>
            <a:r>
              <a:rPr lang="ar-DZ" sz="1200" dirty="0" smtClean="0"/>
              <a:t>   </a:t>
            </a:r>
            <a:endParaRPr lang="fr-FR" sz="1200" dirty="0"/>
          </a:p>
        </p:txBody>
      </p:sp>
      <p:sp>
        <p:nvSpPr>
          <p:cNvPr id="13" name="ZoneTexte 12">
            <a:extLst>
              <a:ext uri="{FF2B5EF4-FFF2-40B4-BE49-F238E27FC236}">
                <a16:creationId xmlns="" xmlns:a16="http://schemas.microsoft.com/office/drawing/2014/main" id="{20C0F338-BA64-48CC-B58E-B3DA89833271}"/>
              </a:ext>
            </a:extLst>
          </p:cNvPr>
          <p:cNvSpPr txBox="1"/>
          <p:nvPr/>
        </p:nvSpPr>
        <p:spPr>
          <a:xfrm>
            <a:off x="4704523" y="295299"/>
            <a:ext cx="3425222" cy="1707134"/>
          </a:xfrm>
          <a:prstGeom prst="rect">
            <a:avLst/>
          </a:prstGeom>
          <a:noFill/>
        </p:spPr>
        <p:txBody>
          <a:bodyPr wrap="square" numCol="1" rtlCol="0">
            <a:spAutoFit/>
          </a:bodyPr>
          <a:lstStyle/>
          <a:p>
            <a:pPr algn="r">
              <a:lnSpc>
                <a:spcPct val="115000"/>
              </a:lnSpc>
              <a:spcAft>
                <a:spcPts val="1000"/>
              </a:spcAft>
            </a:pPr>
            <a:r>
              <a:rPr lang="ar-DZ" sz="1400" b="1" dirty="0" smtClean="0"/>
              <a:t>تدوم الدراسة في التدرج ثلاث </a:t>
            </a:r>
            <a:r>
              <a:rPr lang="ar-DZ" sz="1400" b="1" dirty="0" smtClean="0"/>
              <a:t>سنوات(6 </a:t>
            </a:r>
            <a:r>
              <a:rPr lang="ar-DZ" sz="1400" b="1" dirty="0" smtClean="0"/>
              <a:t>فصول دراسية) ليتحصل الطالب  في نهايتها على شهادة </a:t>
            </a:r>
            <a:r>
              <a:rPr lang="ar-DZ" sz="1400" b="1" dirty="0" err="1" smtClean="0"/>
              <a:t>الليسانس.</a:t>
            </a:r>
            <a:r>
              <a:rPr lang="ar-DZ" sz="1400" b="1" dirty="0" smtClean="0"/>
              <a:t>  </a:t>
            </a:r>
            <a:endParaRPr lang="fr-FR" sz="1400" b="1" dirty="0" smtClean="0"/>
          </a:p>
          <a:p>
            <a:pPr marR="0" algn="r">
              <a:lnSpc>
                <a:spcPct val="115000"/>
              </a:lnSpc>
              <a:spcBef>
                <a:spcPts val="0"/>
              </a:spcBef>
              <a:spcAft>
                <a:spcPts val="1000"/>
              </a:spcAft>
            </a:pPr>
            <a:r>
              <a:rPr lang="ar-DZ" sz="1400" b="1" dirty="0" smtClean="0"/>
              <a:t>بعد </a:t>
            </a:r>
            <a:r>
              <a:rPr lang="ar-DZ" sz="1400" b="1" dirty="0"/>
              <a:t>ذلك يمكن للطالب مواصلة دراسته حسب اختياره للحصول على درجة </a:t>
            </a:r>
            <a:r>
              <a:rPr lang="ar-DZ" sz="1400" b="1" dirty="0" smtClean="0"/>
              <a:t>الماستر بعد </a:t>
            </a:r>
            <a:r>
              <a:rPr lang="ar-DZ" sz="1400" b="1" dirty="0"/>
              <a:t>4 فصول دراسية (سنتان) بشروط معينة ووفقاً للعروض المقدمة كل </a:t>
            </a:r>
            <a:r>
              <a:rPr lang="ar-DZ" sz="1400" b="1" dirty="0" smtClean="0"/>
              <a:t>سنة جامعية.</a:t>
            </a:r>
            <a:endParaRPr lang="fr-FR" sz="1400" b="1" dirty="0"/>
          </a:p>
        </p:txBody>
      </p:sp>
      <p:pic>
        <p:nvPicPr>
          <p:cNvPr id="14" name="Image 13">
            <a:extLst>
              <a:ext uri="{FF2B5EF4-FFF2-40B4-BE49-F238E27FC236}">
                <a16:creationId xmlns="" xmlns:a16="http://schemas.microsoft.com/office/drawing/2014/main" id="{605C005C-0B71-4BED-BEFE-B14874346884}"/>
              </a:ext>
            </a:extLst>
          </p:cNvPr>
          <p:cNvPicPr>
            <a:picLocks noChangeAspect="1"/>
          </p:cNvPicPr>
          <p:nvPr/>
        </p:nvPicPr>
        <p:blipFill rotWithShape="1">
          <a:blip r:embed="rId2" cstate="print">
            <a:extLst>
              <a:ext uri="{BEBA8EAE-BF5A-486C-A8C5-ECC9F3942E4B}">
                <a14:imgProps xmlns="" xmlns:a14="http://schemas.microsoft.com/office/drawing/2010/main">
                  <a14:imgLayer r:embed="rId3">
                    <a14:imgEffect>
                      <a14:backgroundRemoval t="1950" b="21170" l="3667" r="100000"/>
                    </a14:imgEffect>
                  </a14:imgLayer>
                </a14:imgProps>
              </a:ext>
              <a:ext uri="{28A0092B-C50C-407E-A947-70E740481C1C}">
                <a14:useLocalDpi xmlns="" xmlns:a14="http://schemas.microsoft.com/office/drawing/2010/main" val="0"/>
              </a:ext>
            </a:extLst>
          </a:blip>
          <a:srcRect b="76183"/>
          <a:stretch>
            <a:fillRect/>
          </a:stretch>
        </p:blipFill>
        <p:spPr>
          <a:xfrm flipH="1">
            <a:off x="6067490" y="2043688"/>
            <a:ext cx="1988043" cy="582163"/>
          </a:xfrm>
          <a:prstGeom prst="rect">
            <a:avLst/>
          </a:prstGeom>
        </p:spPr>
      </p:pic>
      <p:sp>
        <p:nvSpPr>
          <p:cNvPr id="15" name="ZoneTexte 14">
            <a:extLst>
              <a:ext uri="{FF2B5EF4-FFF2-40B4-BE49-F238E27FC236}">
                <a16:creationId xmlns="" xmlns:a16="http://schemas.microsoft.com/office/drawing/2014/main" id="{54D73225-85B6-4D7F-A9BD-795126EDE5CA}"/>
              </a:ext>
            </a:extLst>
          </p:cNvPr>
          <p:cNvSpPr txBox="1"/>
          <p:nvPr/>
        </p:nvSpPr>
        <p:spPr>
          <a:xfrm>
            <a:off x="6163733" y="2198716"/>
            <a:ext cx="1326899" cy="523220"/>
          </a:xfrm>
          <a:prstGeom prst="rect">
            <a:avLst/>
          </a:prstGeom>
          <a:noFill/>
        </p:spPr>
        <p:txBody>
          <a:bodyPr wrap="square" rtlCol="0">
            <a:spAutoFit/>
          </a:bodyPr>
          <a:lstStyle/>
          <a:p>
            <a:pPr algn="r" rtl="1"/>
            <a:r>
              <a:rPr lang="ar-DZ" altLang="fr-FR" sz="1400" b="1" dirty="0" smtClean="0">
                <a:effectLst>
                  <a:outerShdw blurRad="38100" dist="38100" dir="2700000" algn="tl">
                    <a:srgbClr val="000000">
                      <a:alpha val="43137"/>
                    </a:srgbClr>
                  </a:outerShdw>
                </a:effectLst>
                <a:latin typeface="Cambria" panose="02040503050406030204" pitchFamily="18" charset="0"/>
              </a:rPr>
              <a:t>4- فرص </a:t>
            </a:r>
            <a:r>
              <a:rPr lang="ar-DZ" altLang="fr-FR" sz="1400" b="1" dirty="0">
                <a:effectLst>
                  <a:outerShdw blurRad="38100" dist="38100" dir="2700000" algn="tl">
                    <a:srgbClr val="000000">
                      <a:alpha val="43137"/>
                    </a:srgbClr>
                  </a:outerShdw>
                </a:effectLst>
                <a:latin typeface="Cambria" panose="02040503050406030204" pitchFamily="18" charset="0"/>
              </a:rPr>
              <a:t>التوظيف</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16" name="ZoneTexte 15">
            <a:extLst>
              <a:ext uri="{FF2B5EF4-FFF2-40B4-BE49-F238E27FC236}">
                <a16:creationId xmlns="" xmlns:a16="http://schemas.microsoft.com/office/drawing/2014/main" id="{BC0979A4-3B69-4286-A055-EAEFABED6F2E}"/>
              </a:ext>
            </a:extLst>
          </p:cNvPr>
          <p:cNvSpPr txBox="1"/>
          <p:nvPr/>
        </p:nvSpPr>
        <p:spPr>
          <a:xfrm>
            <a:off x="5167288" y="2610558"/>
            <a:ext cx="3038475" cy="4061561"/>
          </a:xfrm>
          <a:prstGeom prst="rect">
            <a:avLst/>
          </a:prstGeom>
          <a:noFill/>
        </p:spPr>
        <p:txBody>
          <a:bodyPr wrap="square" numCol="1" rtlCol="0">
            <a:spAutoFit/>
          </a:bodyPr>
          <a:lstStyle/>
          <a:p>
            <a:pPr marL="0" marR="0" algn="r">
              <a:lnSpc>
                <a:spcPct val="115000"/>
              </a:lnSpc>
              <a:spcBef>
                <a:spcPts val="0"/>
              </a:spcBef>
              <a:spcAft>
                <a:spcPts val="1000"/>
              </a:spcAft>
            </a:pPr>
            <a:r>
              <a:rPr lang="ar-DZ" sz="1400" b="1" dirty="0">
                <a:effectLst/>
                <a:latin typeface="Calibri" panose="020F0502020204030204" pitchFamily="34" charset="0"/>
                <a:ea typeface="Calibri" panose="020F0502020204030204" pitchFamily="34" charset="0"/>
                <a:cs typeface="Arial" panose="020B0604020202020204" pitchFamily="34" charset="0"/>
              </a:rPr>
              <a:t>لا يمكن لخريجي معهد العلوم متابعة الدراسات العليا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فحسب </a:t>
            </a:r>
            <a:r>
              <a:rPr lang="ar-DZ" sz="1400" b="1" dirty="0">
                <a:effectLst/>
                <a:latin typeface="Calibri" panose="020F0502020204030204" pitchFamily="34" charset="0"/>
                <a:ea typeface="Calibri" panose="020F0502020204030204" pitchFamily="34" charset="0"/>
                <a:cs typeface="Arial" panose="020B0604020202020204" pitchFamily="34" charset="0"/>
              </a:rPr>
              <a:t>(ماستر، دكتوراه) ولكن يمكن أيضًا دمجهم مباشرة في البيئة المهنية وفقًا لتخصصهم في مجالات مختلفة، بما في ذلك؛</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algn="r">
              <a:lnSpc>
                <a:spcPct val="115000"/>
              </a:lnSpc>
              <a:spcAft>
                <a:spcPts val="1000"/>
              </a:spcAft>
            </a:pPr>
            <a:r>
              <a:rPr lang="ar-DZ" sz="1400" b="1" dirty="0" smtClean="0">
                <a:latin typeface="Calibri" panose="020F0502020204030204" pitchFamily="34" charset="0"/>
                <a:ea typeface="Calibri" panose="020F0502020204030204" pitchFamily="34" charset="0"/>
                <a:cs typeface="Arial" panose="020B0604020202020204" pitchFamily="34" charset="0"/>
              </a:rPr>
              <a:t>1- </a:t>
            </a:r>
            <a:r>
              <a:rPr lang="ar-DZ" sz="1400" b="1" dirty="0">
                <a:latin typeface="Calibri" panose="020F0502020204030204" pitchFamily="34" charset="0"/>
                <a:ea typeface="Calibri" panose="020F0502020204030204" pitchFamily="34" charset="0"/>
                <a:cs typeface="Arial" panose="020B0604020202020204" pitchFamily="34" charset="0"/>
              </a:rPr>
              <a:t>هندسة </a:t>
            </a:r>
            <a:r>
              <a:rPr lang="ar-DZ" sz="1400" b="1" dirty="0" smtClean="0">
                <a:latin typeface="Calibri" panose="020F0502020204030204" pitchFamily="34" charset="0"/>
                <a:ea typeface="Calibri" panose="020F0502020204030204" pitchFamily="34" charset="0"/>
                <a:cs typeface="Arial" panose="020B0604020202020204" pitchFamily="34" charset="0"/>
              </a:rPr>
              <a:t>الطرائق</a:t>
            </a:r>
            <a:r>
              <a:rPr lang="fr-FR" sz="1400" b="1" dirty="0">
                <a:effectLst/>
                <a:latin typeface="Calibri" panose="020F0502020204030204" pitchFamily="34" charset="0"/>
                <a:ea typeface="Calibri" panose="020F0502020204030204" pitchFamily="34" charset="0"/>
                <a:cs typeface="Arial" panose="020B0604020202020204" pitchFamily="34" charset="0"/>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lnSpc>
                <a:spcPct val="115000"/>
              </a:lnSpc>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مختبرات البحث؛</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lnSpc>
                <a:spcPct val="115000"/>
              </a:lnSpc>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الهيئات العامة؛</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lnSpc>
                <a:spcPct val="115000"/>
              </a:lnSpc>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شركات الهندسة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الكيميائية</a:t>
            </a:r>
            <a:r>
              <a:rPr lang="ar-DZ" sz="1400" b="1" dirty="0">
                <a:latin typeface="Calibri" panose="020F0502020204030204" pitchFamily="34" charset="0"/>
                <a:ea typeface="Calibri" panose="020F0502020204030204" pitchFamily="34" charset="0"/>
                <a:cs typeface="Arial" panose="020B0604020202020204" pitchFamily="34" charset="0"/>
              </a:rPr>
              <a:t>؛</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lnSpc>
                <a:spcPct val="115000"/>
              </a:lnSpc>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مكاتب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التصميم؛</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lnSpc>
                <a:spcPct val="115000"/>
              </a:lnSpc>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القطاع الصناعي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a:t>
            </a:r>
            <a:r>
              <a:rPr lang="ar-DZ" sz="1400" b="1" dirty="0">
                <a:effectLst/>
                <a:latin typeface="Calibri" panose="020F0502020204030204" pitchFamily="34" charset="0"/>
                <a:ea typeface="Calibri" panose="020F0502020204030204" pitchFamily="34" charset="0"/>
                <a:cs typeface="Arial" panose="020B0604020202020204" pitchFamily="34" charset="0"/>
              </a:rPr>
              <a:t>الصناعات الكيماوية، البتروكيماويات، التكرير، صناعة الأسمنت، معالجة المياه، تكنولوجيا تصنيع الأدوية، الصناعات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الزراعية</a:t>
            </a:r>
            <a:r>
              <a:rPr lang="ar-DZ" sz="1400" b="1" smtClean="0">
                <a:latin typeface="Calibri" panose="020F0502020204030204" pitchFamily="34" charset="0"/>
                <a:ea typeface="Calibri" panose="020F0502020204030204" pitchFamily="34" charset="0"/>
                <a:cs typeface="Arial" panose="020B0604020202020204" pitchFamily="34" charset="0"/>
              </a:rPr>
              <a:t>).</a:t>
            </a:r>
            <a:endParaRPr lang="en-US" sz="1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7" name="Image 16">
            <a:extLst>
              <a:ext uri="{FF2B5EF4-FFF2-40B4-BE49-F238E27FC236}">
                <a16:creationId xmlns="" xmlns:a16="http://schemas.microsoft.com/office/drawing/2014/main" id="{8A8224F5-A1F4-4F8C-A7D7-C4F8180CABBB}"/>
              </a:ext>
            </a:extLst>
          </p:cNvPr>
          <p:cNvPicPr>
            <a:picLocks noChangeAspect="1"/>
          </p:cNvPicPr>
          <p:nvPr/>
        </p:nvPicPr>
        <p:blipFill rotWithShape="1">
          <a:blip r:embed="rId2" cstate="print">
            <a:extLst>
              <a:ext uri="{BEBA8EAE-BF5A-486C-A8C5-ECC9F3942E4B}">
                <a14:imgProps xmlns="" xmlns:a14="http://schemas.microsoft.com/office/drawing/2010/main">
                  <a14:imgLayer r:embed="rId3">
                    <a14:imgEffect>
                      <a14:backgroundRemoval t="1950" b="21170" l="3667" r="100000"/>
                    </a14:imgEffect>
                  </a14:imgLayer>
                </a14:imgProps>
              </a:ext>
              <a:ext uri="{28A0092B-C50C-407E-A947-70E740481C1C}">
                <a14:useLocalDpi xmlns="" xmlns:a14="http://schemas.microsoft.com/office/drawing/2010/main" val="0"/>
              </a:ext>
            </a:extLst>
          </a:blip>
          <a:srcRect b="76183"/>
          <a:stretch>
            <a:fillRect/>
          </a:stretch>
        </p:blipFill>
        <p:spPr>
          <a:xfrm flipH="1">
            <a:off x="1911529" y="4312768"/>
            <a:ext cx="1988043" cy="582163"/>
          </a:xfrm>
          <a:prstGeom prst="rect">
            <a:avLst/>
          </a:prstGeom>
        </p:spPr>
      </p:pic>
      <p:sp>
        <p:nvSpPr>
          <p:cNvPr id="18" name="ZoneTexte 17">
            <a:extLst>
              <a:ext uri="{FF2B5EF4-FFF2-40B4-BE49-F238E27FC236}">
                <a16:creationId xmlns="" xmlns:a16="http://schemas.microsoft.com/office/drawing/2014/main" id="{D8D2656E-89DC-4D0B-BB74-8CC83DF96EEA}"/>
              </a:ext>
            </a:extLst>
          </p:cNvPr>
          <p:cNvSpPr txBox="1"/>
          <p:nvPr/>
        </p:nvSpPr>
        <p:spPr>
          <a:xfrm>
            <a:off x="1955800" y="4462496"/>
            <a:ext cx="1462655" cy="523220"/>
          </a:xfrm>
          <a:prstGeom prst="rect">
            <a:avLst/>
          </a:prstGeom>
          <a:noFill/>
        </p:spPr>
        <p:txBody>
          <a:bodyPr wrap="square" rtlCol="0">
            <a:spAutoFit/>
          </a:bodyPr>
          <a:lstStyle/>
          <a:p>
            <a:pPr algn="r"/>
            <a:r>
              <a:rPr lang="ar-DZ" altLang="fr-FR" sz="1400" b="1" dirty="0" smtClean="0">
                <a:effectLst>
                  <a:outerShdw blurRad="38100" dist="38100" dir="2700000" algn="tl">
                    <a:srgbClr val="000000">
                      <a:alpha val="43137"/>
                    </a:srgbClr>
                  </a:outerShdw>
                </a:effectLst>
                <a:latin typeface="Cambria" panose="02040503050406030204" pitchFamily="18" charset="0"/>
              </a:rPr>
              <a:t>5- إجراءات </a:t>
            </a:r>
            <a:r>
              <a:rPr lang="ar-DZ" altLang="fr-FR" sz="1400" b="1" dirty="0">
                <a:effectLst>
                  <a:outerShdw blurRad="38100" dist="38100" dir="2700000" algn="tl">
                    <a:srgbClr val="000000">
                      <a:alpha val="43137"/>
                    </a:srgbClr>
                  </a:outerShdw>
                </a:effectLst>
                <a:latin typeface="Cambria" panose="02040503050406030204" pitchFamily="18" charset="0"/>
              </a:rPr>
              <a:t>التسجيل</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19" name="ZoneTexte 18">
            <a:extLst>
              <a:ext uri="{FF2B5EF4-FFF2-40B4-BE49-F238E27FC236}">
                <a16:creationId xmlns="" xmlns:a16="http://schemas.microsoft.com/office/drawing/2014/main" id="{60578B4B-9B94-4BC2-BB86-4A722871C6A2}"/>
              </a:ext>
            </a:extLst>
          </p:cNvPr>
          <p:cNvSpPr txBox="1"/>
          <p:nvPr/>
        </p:nvSpPr>
        <p:spPr>
          <a:xfrm>
            <a:off x="988773" y="4889736"/>
            <a:ext cx="3038475" cy="1810688"/>
          </a:xfrm>
          <a:prstGeom prst="rect">
            <a:avLst/>
          </a:prstGeom>
          <a:noFill/>
        </p:spPr>
        <p:txBody>
          <a:bodyPr wrap="square" numCol="1" rtlCol="0">
            <a:spAutoFit/>
          </a:bodyPr>
          <a:lstStyle/>
          <a:p>
            <a:pPr marL="0" marR="0" algn="just" rtl="1">
              <a:lnSpc>
                <a:spcPct val="115000"/>
              </a:lnSpc>
              <a:spcBef>
                <a:spcPts val="0"/>
              </a:spcBef>
              <a:spcAft>
                <a:spcPts val="1000"/>
              </a:spcAft>
            </a:pPr>
            <a:r>
              <a:rPr lang="ar-DZ" sz="1400" b="1" dirty="0">
                <a:effectLst/>
                <a:latin typeface="Calibri" panose="020F0502020204030204" pitchFamily="34" charset="0"/>
                <a:ea typeface="Calibri" panose="020F0502020204030204" pitchFamily="34" charset="0"/>
                <a:cs typeface="Arial" panose="020B0604020202020204" pitchFamily="34" charset="0"/>
              </a:rPr>
              <a:t>يمكن للطالب الحاصل على درجة البكالوريوس في الرياضيات والرياضيات التقنية والعلوم التجريبية إجراء تسجيل أولي عبر الإنترنت. وتجدر الإشارة هنا إلى ضرورة تعبئة بطاقة الرغبات بعناية وفق نشرة الإصدار الوزارية المحددة لمتطلبات التسجيل في كل تخصص، ومن ثم التسجيل بشكل نهائي بعد الحصول على رسالة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التوجيه.</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1" name="ZoneTexte 20">
            <a:extLst>
              <a:ext uri="{FF2B5EF4-FFF2-40B4-BE49-F238E27FC236}">
                <a16:creationId xmlns="" xmlns:a16="http://schemas.microsoft.com/office/drawing/2014/main" id="{4FAC2FD9-3859-431D-B47C-6315481C6124}"/>
              </a:ext>
            </a:extLst>
          </p:cNvPr>
          <p:cNvSpPr txBox="1"/>
          <p:nvPr/>
        </p:nvSpPr>
        <p:spPr>
          <a:xfrm>
            <a:off x="1050303" y="215013"/>
            <a:ext cx="3013697" cy="4166782"/>
          </a:xfrm>
          <a:prstGeom prst="rect">
            <a:avLst/>
          </a:prstGeom>
          <a:noFill/>
        </p:spPr>
        <p:txBody>
          <a:bodyPr wrap="square" numCol="1" rtlCol="0">
            <a:spAutoFit/>
          </a:bodyPr>
          <a:lstStyle/>
          <a:p>
            <a:pPr marL="0" marR="0" algn="r" rtl="1">
              <a:lnSpc>
                <a:spcPct val="115000"/>
              </a:lnSpc>
              <a:spcBef>
                <a:spcPts val="0"/>
              </a:spcBef>
              <a:spcAft>
                <a:spcPts val="1000"/>
              </a:spcAft>
            </a:pPr>
            <a:r>
              <a:rPr lang="ar-DZ" sz="1400" dirty="0" smtClean="0">
                <a:effectLst/>
                <a:latin typeface="Calibri" panose="020F0502020204030204" pitchFamily="34" charset="0"/>
                <a:ea typeface="Calibri" panose="020F0502020204030204" pitchFamily="34" charset="0"/>
                <a:cs typeface="Arial" panose="020B0604020202020204" pitchFamily="34" charset="0"/>
              </a:rPr>
              <a:t>2</a:t>
            </a:r>
            <a:r>
              <a:rPr lang="ar-DZ" sz="1400" b="1" dirty="0" smtClean="0">
                <a:effectLst/>
                <a:latin typeface="Calibri" panose="020F0502020204030204" pitchFamily="34" charset="0"/>
                <a:ea typeface="Calibri" panose="020F0502020204030204" pitchFamily="34" charset="0"/>
                <a:cs typeface="Arial" panose="020B0604020202020204" pitchFamily="34" charset="0"/>
              </a:rPr>
              <a:t>- الكترونيك</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1000"/>
              </a:spcAft>
            </a:pPr>
            <a:r>
              <a:rPr lang="fr-FR" sz="1400" dirty="0">
                <a:effectLst/>
                <a:latin typeface="Calibri" panose="020F0502020204030204" pitchFamily="34" charset="0"/>
                <a:ea typeface="Calibri" panose="020F0502020204030204" pitchFamily="34" charset="0"/>
                <a:cs typeface="Arial" panose="020B0604020202020204" pitchFamily="34" charset="0"/>
              </a:rPr>
              <a:t>    </a:t>
            </a:r>
            <a:r>
              <a:rPr lang="ar-DZ" sz="1400" b="1" dirty="0">
                <a:effectLst/>
                <a:latin typeface="Calibri" panose="020F0502020204030204" pitchFamily="34" charset="0"/>
                <a:ea typeface="Calibri" panose="020F0502020204030204" pitchFamily="34" charset="0"/>
                <a:cs typeface="Arial" panose="020B0604020202020204" pitchFamily="34" charset="0"/>
              </a:rPr>
              <a:t>في نهاية التدريب على الإلكترونيات، يكون الخريج قادرًا على شغل منصب تنفيذي متعدد الاستخدامات في مجال الإلكترونيات، يُدعى لتلبية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الاحتياجات </a:t>
            </a:r>
            <a:r>
              <a:rPr lang="ar-DZ" sz="1400" b="1" dirty="0">
                <a:effectLst/>
                <a:latin typeface="Calibri" panose="020F0502020204030204" pitchFamily="34" charset="0"/>
                <a:ea typeface="Calibri" panose="020F0502020204030204" pitchFamily="34" charset="0"/>
                <a:cs typeface="Arial" panose="020B0604020202020204" pitchFamily="34" charset="0"/>
              </a:rPr>
              <a:t>الوطنية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والإقليمية:</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شركة إنتاج وتوزيع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الكهرباء</a:t>
            </a:r>
            <a:r>
              <a:rPr lang="ar-DZ" sz="1400" b="1" dirty="0">
                <a:latin typeface="Calibri" panose="020F0502020204030204" pitchFamily="34" charset="0"/>
                <a:ea typeface="Calibri" panose="020F0502020204030204" pitchFamily="34" charset="0"/>
                <a:cs typeface="Arial" panose="020B0604020202020204" pitchFamily="34" charset="0"/>
              </a:rPr>
              <a:t>؛</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قطاع الاتصالات (مشغلي الهاتف)؛</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الشركات الصغيرة والمتوسطة في قطاع المعلوماتية الدقيقة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والإلكترونيات.</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0" marR="0" algn="r">
              <a:spcBef>
                <a:spcPts val="0"/>
              </a:spcBef>
              <a:spcAft>
                <a:spcPts val="1000"/>
              </a:spcAft>
            </a:pPr>
            <a:r>
              <a:rPr lang="ar-DZ" sz="1400" b="1" dirty="0" smtClean="0">
                <a:effectLst/>
                <a:latin typeface="Calibri" panose="020F0502020204030204" pitchFamily="34" charset="0"/>
                <a:ea typeface="Calibri" panose="020F0502020204030204" pitchFamily="34" charset="0"/>
                <a:cs typeface="Arial" panose="020B0604020202020204" pitchFamily="34" charset="0"/>
              </a:rPr>
              <a:t>3- الهندسة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المدنية</a:t>
            </a:r>
          </a:p>
          <a:p>
            <a:pPr marL="271463" marR="0" indent="177800" algn="r" rtl="1">
              <a:spcBef>
                <a:spcPts val="0"/>
              </a:spcBef>
              <a:spcAft>
                <a:spcPts val="1000"/>
              </a:spcAft>
              <a:buClr>
                <a:srgbClr val="7030A0"/>
              </a:buClr>
              <a:buSzPct val="103000"/>
              <a:buFont typeface="Wingdings" pitchFamily="2" charset="2"/>
              <a:buChar char="Ø"/>
            </a:pPr>
            <a:r>
              <a:rPr lang="ar-DZ" sz="1400" b="1" dirty="0" smtClean="0">
                <a:effectLst/>
                <a:latin typeface="Calibri" panose="020F0502020204030204" pitchFamily="34" charset="0"/>
                <a:ea typeface="Calibri" panose="020F0502020204030204" pitchFamily="34" charset="0"/>
                <a:cs typeface="Arial" panose="020B0604020202020204" pitchFamily="34" charset="0"/>
              </a:rPr>
              <a:t>مكاتب </a:t>
            </a:r>
            <a:r>
              <a:rPr lang="ar-DZ" sz="1400" b="1" dirty="0">
                <a:effectLst/>
                <a:latin typeface="Calibri" panose="020F0502020204030204" pitchFamily="34" charset="0"/>
                <a:ea typeface="Calibri" panose="020F0502020204030204" pitchFamily="34" charset="0"/>
                <a:cs typeface="Arial" panose="020B0604020202020204" pitchFamily="34" charset="0"/>
              </a:rPr>
              <a:t>الدراسات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الفنية؛</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177800" algn="r" rtl="1">
              <a:spcBef>
                <a:spcPts val="0"/>
              </a:spcBef>
              <a:spcAft>
                <a:spcPts val="1000"/>
              </a:spcAft>
              <a:buClr>
                <a:srgbClr val="7030A0"/>
              </a:buClr>
              <a:buSzPct val="103000"/>
              <a:buFont typeface="Wingdings" pitchFamily="2" charset="2"/>
              <a:buChar char="Ø"/>
            </a:pPr>
            <a:r>
              <a:rPr lang="ar-DZ" sz="1400" b="1" dirty="0">
                <a:effectLst/>
                <a:latin typeface="Calibri" panose="020F0502020204030204" pitchFamily="34" charset="0"/>
                <a:ea typeface="Calibri" panose="020F0502020204030204" pitchFamily="34" charset="0"/>
                <a:cs typeface="Arial" panose="020B0604020202020204" pitchFamily="34" charset="0"/>
              </a:rPr>
              <a:t>مختبرات مراقبة ومتابعة بناء المساكن وإعادة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الإعمار؛</a:t>
            </a:r>
            <a:endParaRPr lang="en-US" sz="1400" b="1" dirty="0" smtClean="0">
              <a:effectLst/>
              <a:latin typeface="Calibri" panose="020F0502020204030204" pitchFamily="34" charset="0"/>
              <a:ea typeface="Calibri" panose="020F0502020204030204" pitchFamily="34" charset="0"/>
              <a:cs typeface="Arial" panose="020B0604020202020204" pitchFamily="34" charset="0"/>
            </a:endParaRPr>
          </a:p>
          <a:p>
            <a:pPr marL="271463" indent="177800" algn="r" rtl="1">
              <a:buClr>
                <a:srgbClr val="7030A0"/>
              </a:buClr>
              <a:buSzPct val="103000"/>
              <a:buFont typeface="Wingdings" pitchFamily="2" charset="2"/>
              <a:buChar char="Ø"/>
            </a:pPr>
            <a:r>
              <a:rPr lang="ar-DZ" sz="1400" b="1" dirty="0" smtClean="0">
                <a:effectLst/>
                <a:latin typeface="Calibri" panose="020F0502020204030204" pitchFamily="34" charset="0"/>
                <a:ea typeface="Calibri" panose="020F0502020204030204" pitchFamily="34" charset="0"/>
                <a:cs typeface="Arial" panose="020B0604020202020204" pitchFamily="34" charset="0"/>
              </a:rPr>
              <a:t>مديريات الأشغال </a:t>
            </a:r>
            <a:r>
              <a:rPr lang="ar-DZ" sz="1400" b="1" dirty="0" smtClean="0">
                <a:effectLst/>
                <a:latin typeface="Calibri" panose="020F0502020204030204" pitchFamily="34" charset="0"/>
                <a:ea typeface="Calibri" panose="020F0502020204030204" pitchFamily="34" charset="0"/>
                <a:cs typeface="Arial" panose="020B0604020202020204" pitchFamily="34" charset="0"/>
              </a:rPr>
              <a:t>العمومية.</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365</Words>
  <Application>Microsoft Office PowerPoint</Application>
  <PresentationFormat>Personnalisé</PresentationFormat>
  <Paragraphs>47</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Office Theme</vt:lpstr>
      <vt:lpstr>Diapositive 1</vt:lpstr>
      <vt:lpstr>Diapositive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admin</cp:lastModifiedBy>
  <cp:revision>33</cp:revision>
  <dcterms:created xsi:type="dcterms:W3CDTF">2020-10-18T18:02:08Z</dcterms:created>
  <dcterms:modified xsi:type="dcterms:W3CDTF">2020-10-19T08:24:44Z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1036-11.2.0.9684</vt:lpwstr>
  </property>
</Properties>
</file>