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426" y="60"/>
      </p:cViewPr>
      <p:guideLst>
        <p:guide orient="horz" pos="2160"/>
        <p:guide pos="29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DF1B33D-28F6-4A20-9C72-C3BA859AD4D9}" type="datetimeFigureOut">
              <a:rPr lang="fr-FR" smtClean="0"/>
              <a:pPr/>
              <a:t>04/01/2021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019AF2-9872-414F-93D1-FD58C327FD0A}" type="slidenum">
              <a:rPr lang="fr-FR" smtClean="0"/>
              <a:pPr/>
              <a:t>‹N°›</a:t>
            </a:fld>
            <a:endParaRPr lang="fr-FR"/>
          </a:p>
        </p:txBody>
      </p:sp>
    </p:spTree>
    <p:extLst>
      <p:ext uri="{BB962C8B-B14F-4D97-AF65-F5344CB8AC3E}">
        <p14:creationId xmlns:p14="http://schemas.microsoft.com/office/powerpoint/2010/main" val="83273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DF1B33D-28F6-4A20-9C72-C3BA859AD4D9}" type="datetimeFigureOut">
              <a:rPr lang="fr-FR" smtClean="0"/>
              <a:pPr/>
              <a:t>04/01/2021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019AF2-9872-414F-93D1-FD58C327FD0A}" type="slidenum">
              <a:rPr lang="fr-FR" smtClean="0"/>
              <a:pPr/>
              <a:t>‹N°›</a:t>
            </a:fld>
            <a:endParaRPr lang="fr-FR"/>
          </a:p>
        </p:txBody>
      </p:sp>
    </p:spTree>
    <p:extLst>
      <p:ext uri="{BB962C8B-B14F-4D97-AF65-F5344CB8AC3E}">
        <p14:creationId xmlns:p14="http://schemas.microsoft.com/office/powerpoint/2010/main" val="94334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DF1B33D-28F6-4A20-9C72-C3BA859AD4D9}" type="datetimeFigureOut">
              <a:rPr lang="fr-FR" smtClean="0"/>
              <a:pPr/>
              <a:t>04/01/2021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019AF2-9872-414F-93D1-FD58C327FD0A}" type="slidenum">
              <a:rPr lang="fr-FR" smtClean="0"/>
              <a:pPr/>
              <a:t>‹N°›</a:t>
            </a:fld>
            <a:endParaRPr lang="fr-FR"/>
          </a:p>
        </p:txBody>
      </p:sp>
    </p:spTree>
    <p:extLst>
      <p:ext uri="{BB962C8B-B14F-4D97-AF65-F5344CB8AC3E}">
        <p14:creationId xmlns:p14="http://schemas.microsoft.com/office/powerpoint/2010/main" val="47239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DF1B33D-28F6-4A20-9C72-C3BA859AD4D9}" type="datetimeFigureOut">
              <a:rPr lang="fr-FR" smtClean="0"/>
              <a:pPr/>
              <a:t>04/01/2021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019AF2-9872-414F-93D1-FD58C327FD0A}" type="slidenum">
              <a:rPr lang="fr-FR" smtClean="0"/>
              <a:pPr/>
              <a:t>‹N°›</a:t>
            </a:fld>
            <a:endParaRPr lang="fr-FR"/>
          </a:p>
        </p:txBody>
      </p:sp>
    </p:spTree>
    <p:extLst>
      <p:ext uri="{BB962C8B-B14F-4D97-AF65-F5344CB8AC3E}">
        <p14:creationId xmlns:p14="http://schemas.microsoft.com/office/powerpoint/2010/main" val="186354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DF1B33D-28F6-4A20-9C72-C3BA859AD4D9}" type="datetimeFigureOut">
              <a:rPr lang="fr-FR" smtClean="0"/>
              <a:pPr/>
              <a:t>04/01/2021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019AF2-9872-414F-93D1-FD58C327FD0A}" type="slidenum">
              <a:rPr lang="fr-FR" smtClean="0"/>
              <a:pPr/>
              <a:t>‹N°›</a:t>
            </a:fld>
            <a:endParaRPr lang="fr-FR"/>
          </a:p>
        </p:txBody>
      </p:sp>
    </p:spTree>
    <p:extLst>
      <p:ext uri="{BB962C8B-B14F-4D97-AF65-F5344CB8AC3E}">
        <p14:creationId xmlns:p14="http://schemas.microsoft.com/office/powerpoint/2010/main" val="136387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DF1B33D-28F6-4A20-9C72-C3BA859AD4D9}" type="datetimeFigureOut">
              <a:rPr lang="fr-FR" smtClean="0"/>
              <a:pPr/>
              <a:t>04/01/2021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019AF2-9872-414F-93D1-FD58C327FD0A}" type="slidenum">
              <a:rPr lang="fr-FR" smtClean="0"/>
              <a:pPr/>
              <a:t>‹N°›</a:t>
            </a:fld>
            <a:endParaRPr lang="fr-FR"/>
          </a:p>
        </p:txBody>
      </p:sp>
    </p:spTree>
    <p:extLst>
      <p:ext uri="{BB962C8B-B14F-4D97-AF65-F5344CB8AC3E}">
        <p14:creationId xmlns:p14="http://schemas.microsoft.com/office/powerpoint/2010/main" val="425641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DF1B33D-28F6-4A20-9C72-C3BA859AD4D9}" type="datetimeFigureOut">
              <a:rPr lang="fr-FR" smtClean="0"/>
              <a:pPr/>
              <a:t>04/01/2021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0019AF2-9872-414F-93D1-FD58C327FD0A}" type="slidenum">
              <a:rPr lang="fr-FR" smtClean="0"/>
              <a:pPr/>
              <a:t>‹N°›</a:t>
            </a:fld>
            <a:endParaRPr lang="fr-FR"/>
          </a:p>
        </p:txBody>
      </p:sp>
    </p:spTree>
    <p:extLst>
      <p:ext uri="{BB962C8B-B14F-4D97-AF65-F5344CB8AC3E}">
        <p14:creationId xmlns:p14="http://schemas.microsoft.com/office/powerpoint/2010/main" val="380068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DF1B33D-28F6-4A20-9C72-C3BA859AD4D9}" type="datetimeFigureOut">
              <a:rPr lang="fr-FR" smtClean="0"/>
              <a:pPr/>
              <a:t>04/01/2021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0019AF2-9872-414F-93D1-FD58C327FD0A}" type="slidenum">
              <a:rPr lang="fr-FR" smtClean="0"/>
              <a:pPr/>
              <a:t>‹N°›</a:t>
            </a:fld>
            <a:endParaRPr lang="fr-FR"/>
          </a:p>
        </p:txBody>
      </p:sp>
    </p:spTree>
    <p:extLst>
      <p:ext uri="{BB962C8B-B14F-4D97-AF65-F5344CB8AC3E}">
        <p14:creationId xmlns:p14="http://schemas.microsoft.com/office/powerpoint/2010/main" val="14591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1B33D-28F6-4A20-9C72-C3BA859AD4D9}" type="datetimeFigureOut">
              <a:rPr lang="fr-FR" smtClean="0"/>
              <a:pPr/>
              <a:t>04/01/2021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0019AF2-9872-414F-93D1-FD58C327FD0A}" type="slidenum">
              <a:rPr lang="fr-FR" smtClean="0"/>
              <a:pPr/>
              <a:t>‹N°›</a:t>
            </a:fld>
            <a:endParaRPr lang="fr-FR"/>
          </a:p>
        </p:txBody>
      </p:sp>
    </p:spTree>
    <p:extLst>
      <p:ext uri="{BB962C8B-B14F-4D97-AF65-F5344CB8AC3E}">
        <p14:creationId xmlns:p14="http://schemas.microsoft.com/office/powerpoint/2010/main" val="345867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DF1B33D-28F6-4A20-9C72-C3BA859AD4D9}" type="datetimeFigureOut">
              <a:rPr lang="fr-FR" smtClean="0"/>
              <a:pPr/>
              <a:t>04/01/2021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019AF2-9872-414F-93D1-FD58C327FD0A}" type="slidenum">
              <a:rPr lang="fr-FR" smtClean="0"/>
              <a:pPr/>
              <a:t>‹N°›</a:t>
            </a:fld>
            <a:endParaRPr lang="fr-FR"/>
          </a:p>
        </p:txBody>
      </p:sp>
    </p:spTree>
    <p:extLst>
      <p:ext uri="{BB962C8B-B14F-4D97-AF65-F5344CB8AC3E}">
        <p14:creationId xmlns:p14="http://schemas.microsoft.com/office/powerpoint/2010/main" val="299566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DF1B33D-28F6-4A20-9C72-C3BA859AD4D9}" type="datetimeFigureOut">
              <a:rPr lang="fr-FR" smtClean="0"/>
              <a:pPr/>
              <a:t>04/01/2021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019AF2-9872-414F-93D1-FD58C327FD0A}" type="slidenum">
              <a:rPr lang="fr-FR" smtClean="0"/>
              <a:pPr/>
              <a:t>‹N°›</a:t>
            </a:fld>
            <a:endParaRPr lang="fr-FR"/>
          </a:p>
        </p:txBody>
      </p:sp>
    </p:spTree>
    <p:extLst>
      <p:ext uri="{BB962C8B-B14F-4D97-AF65-F5344CB8AC3E}">
        <p14:creationId xmlns:p14="http://schemas.microsoft.com/office/powerpoint/2010/main" val="202849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1B33D-28F6-4A20-9C72-C3BA859AD4D9}" type="datetimeFigureOut">
              <a:rPr lang="fr-FR" smtClean="0"/>
              <a:pPr/>
              <a:t>04/01/2021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19AF2-9872-414F-93D1-FD58C327FD0A}" type="slidenum">
              <a:rPr lang="fr-FR" smtClean="0"/>
              <a:pPr/>
              <a:t>‹N°›</a:t>
            </a:fld>
            <a:endParaRPr lang="fr-FR"/>
          </a:p>
        </p:txBody>
      </p:sp>
    </p:spTree>
    <p:extLst>
      <p:ext uri="{BB962C8B-B14F-4D97-AF65-F5344CB8AC3E}">
        <p14:creationId xmlns:p14="http://schemas.microsoft.com/office/powerpoint/2010/main" val="614910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338186381"/>
              </p:ext>
            </p:extLst>
          </p:nvPr>
        </p:nvGraphicFramePr>
        <p:xfrm>
          <a:off x="665163" y="0"/>
          <a:ext cx="7886700" cy="420624"/>
        </p:xfrm>
        <a:graphic>
          <a:graphicData uri="http://schemas.openxmlformats.org/drawingml/2006/table">
            <a:tbl>
              <a:tblPr>
                <a:tableStyleId>{5C22544A-7EE6-4342-B048-85BDC9FD1C3A}</a:tableStyleId>
              </a:tblPr>
              <a:tblGrid>
                <a:gridCol w="7886700"/>
              </a:tblGrid>
              <a:tr h="413496">
                <a:tc>
                  <a:txBody>
                    <a:bodyPr/>
                    <a:lstStyle/>
                    <a:p>
                      <a:pPr algn="ctr" rtl="1">
                        <a:lnSpc>
                          <a:spcPct val="115000"/>
                        </a:lnSpc>
                        <a:spcAft>
                          <a:spcPts val="0"/>
                        </a:spcAft>
                      </a:pPr>
                      <a:r>
                        <a:rPr lang="ar-DZ" sz="1200" b="1" dirty="0">
                          <a:effectLst>
                            <a:outerShdw blurRad="38100" dist="38100" dir="2700000" algn="tl">
                              <a:srgbClr val="000000">
                                <a:alpha val="43137"/>
                              </a:srgbClr>
                            </a:outerShdw>
                          </a:effectLst>
                        </a:rPr>
                        <a:t>وزارة التعليم العالي والبحث العلمي</a:t>
                      </a:r>
                      <a:endParaRPr lang="fr-FR" sz="1200" b="1" dirty="0">
                        <a:effectLst>
                          <a:outerShdw blurRad="38100" dist="38100" dir="2700000" algn="tl">
                            <a:srgbClr val="000000">
                              <a:alpha val="43137"/>
                            </a:srgbClr>
                          </a:outerShdw>
                        </a:effectLst>
                      </a:endParaRPr>
                    </a:p>
                    <a:p>
                      <a:pPr algn="ctr" rtl="1">
                        <a:lnSpc>
                          <a:spcPct val="115000"/>
                        </a:lnSpc>
                        <a:spcAft>
                          <a:spcPts val="0"/>
                        </a:spcAft>
                      </a:pPr>
                      <a:r>
                        <a:rPr lang="ar-DZ" sz="1200" b="1" dirty="0">
                          <a:effectLst>
                            <a:outerShdw blurRad="38100" dist="38100" dir="2700000" algn="tl">
                              <a:srgbClr val="000000">
                                <a:alpha val="43137"/>
                              </a:srgbClr>
                            </a:outerShdw>
                          </a:effectLst>
                        </a:rPr>
                        <a:t>المركز الجامعي مرسلي عبد الله- تيبازة-</a:t>
                      </a:r>
                      <a:endParaRPr lang="fr-FR" sz="1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7151" marR="67151"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703401754"/>
              </p:ext>
            </p:extLst>
          </p:nvPr>
        </p:nvGraphicFramePr>
        <p:xfrm>
          <a:off x="0" y="4207625"/>
          <a:ext cx="7886700" cy="245364"/>
        </p:xfrm>
        <a:graphic>
          <a:graphicData uri="http://schemas.openxmlformats.org/drawingml/2006/table">
            <a:tbl>
              <a:tblPr>
                <a:tableStyleId>{5C22544A-7EE6-4342-B048-85BDC9FD1C3A}</a:tableStyleId>
              </a:tblPr>
              <a:tblGrid>
                <a:gridCol w="7886700"/>
              </a:tblGrid>
              <a:tr h="184023">
                <a:tc>
                  <a:txBody>
                    <a:bodyPr/>
                    <a:lstStyle/>
                    <a:p>
                      <a:pPr algn="ctr" rtl="1">
                        <a:lnSpc>
                          <a:spcPct val="115000"/>
                        </a:lnSpc>
                        <a:spcBef>
                          <a:spcPts val="1200"/>
                        </a:spcBef>
                        <a:spcAft>
                          <a:spcPts val="300"/>
                        </a:spcAft>
                      </a:pPr>
                      <a:r>
                        <a:rPr lang="ar-DZ" sz="1400" b="1" kern="0" dirty="0">
                          <a:solidFill>
                            <a:srgbClr val="7030A0"/>
                          </a:solidFill>
                          <a:effectLst/>
                        </a:rPr>
                        <a:t>السنة الجامعية </a:t>
                      </a:r>
                      <a:r>
                        <a:rPr lang="fr-FR" sz="1400" b="1" kern="0" dirty="0" smtClean="0">
                          <a:solidFill>
                            <a:srgbClr val="7030A0"/>
                          </a:solidFill>
                          <a:effectLst/>
                        </a:rPr>
                        <a:t>«2021-2020 »</a:t>
                      </a:r>
                      <a:r>
                        <a:rPr lang="ar-DZ" sz="1100" b="1" kern="0" dirty="0" smtClean="0">
                          <a:solidFill>
                            <a:srgbClr val="7030A0"/>
                          </a:solidFill>
                          <a:effectLst/>
                        </a:rPr>
                        <a:t> </a:t>
                      </a:r>
                      <a:endParaRPr lang="fr-FR" sz="1200" b="1" kern="1600" dirty="0">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7151" marR="67151"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110251460"/>
              </p:ext>
            </p:extLst>
          </p:nvPr>
        </p:nvGraphicFramePr>
        <p:xfrm>
          <a:off x="1" y="480060"/>
          <a:ext cx="2948939" cy="6377940"/>
        </p:xfrm>
        <a:graphic>
          <a:graphicData uri="http://schemas.openxmlformats.org/drawingml/2006/table">
            <a:tbl>
              <a:tblPr>
                <a:tableStyleId>{5C22544A-7EE6-4342-B048-85BDC9FD1C3A}</a:tableStyleId>
              </a:tblPr>
              <a:tblGrid>
                <a:gridCol w="2948939"/>
              </a:tblGrid>
              <a:tr h="6377940">
                <a:tc>
                  <a:txBody>
                    <a:bodyPr/>
                    <a:lstStyle/>
                    <a:p>
                      <a:pPr marL="693420" algn="r" rtl="1">
                        <a:lnSpc>
                          <a:spcPct val="115000"/>
                        </a:lnSpc>
                        <a:spcAft>
                          <a:spcPts val="0"/>
                        </a:spcAft>
                      </a:pPr>
                      <a:r>
                        <a:rPr lang="en-US" sz="1400" b="1" dirty="0">
                          <a:solidFill>
                            <a:srgbClr val="7030A0"/>
                          </a:solidFill>
                          <a:effectLst/>
                        </a:rPr>
                        <a:t>1</a:t>
                      </a:r>
                      <a:r>
                        <a:rPr lang="en-US" sz="1400" b="1" dirty="0">
                          <a:solidFill>
                            <a:srgbClr val="7030A0"/>
                          </a:solidFill>
                          <a:effectLst>
                            <a:outerShdw blurRad="38100" dist="38100" dir="2700000" algn="tl">
                              <a:srgbClr val="000000">
                                <a:alpha val="43137"/>
                              </a:srgbClr>
                            </a:outerShdw>
                          </a:effectLst>
                        </a:rPr>
                        <a:t>       </a:t>
                      </a:r>
                      <a:r>
                        <a:rPr lang="ar-DZ" sz="1400" b="1" dirty="0">
                          <a:solidFill>
                            <a:srgbClr val="7030A0"/>
                          </a:solidFill>
                          <a:effectLst>
                            <a:outerShdw blurRad="38100" dist="38100" dir="2700000" algn="tl">
                              <a:srgbClr val="000000">
                                <a:alpha val="43137"/>
                              </a:srgbClr>
                            </a:outerShdw>
                          </a:effectLst>
                        </a:rPr>
                        <a:t> - التعريف بالمعهد</a:t>
                      </a:r>
                      <a:endParaRPr lang="fr-FR" sz="1400" b="1" dirty="0">
                        <a:solidFill>
                          <a:srgbClr val="7030A0"/>
                        </a:solidFill>
                        <a:effectLst>
                          <a:outerShdw blurRad="38100" dist="38100" dir="2700000" algn="tl">
                            <a:srgbClr val="000000">
                              <a:alpha val="43137"/>
                            </a:srgbClr>
                          </a:outerShdw>
                        </a:effectLst>
                      </a:endParaRPr>
                    </a:p>
                    <a:p>
                      <a:pPr algn="just" rtl="1">
                        <a:lnSpc>
                          <a:spcPct val="150000"/>
                        </a:lnSpc>
                        <a:spcAft>
                          <a:spcPts val="0"/>
                        </a:spcAft>
                        <a:tabLst>
                          <a:tab pos="1304925" algn="l"/>
                        </a:tabLst>
                      </a:pPr>
                      <a:r>
                        <a:rPr lang="ar-DZ" sz="1200" dirty="0">
                          <a:effectLst/>
                        </a:rPr>
                        <a:t>   </a:t>
                      </a:r>
                      <a:r>
                        <a:rPr lang="ar-DZ" sz="1200" b="1" dirty="0">
                          <a:effectLst/>
                        </a:rPr>
                        <a:t>باشر معهد العلوم في التكوين ابتداء من السنة الجامعية (</a:t>
                      </a:r>
                      <a:r>
                        <a:rPr lang="ar-DZ" sz="1200" b="1" dirty="0" smtClean="0">
                          <a:effectLst/>
                        </a:rPr>
                        <a:t>2017/2016) </a:t>
                      </a:r>
                      <a:r>
                        <a:rPr lang="ar-DZ" sz="1200" b="1" dirty="0">
                          <a:effectLst/>
                        </a:rPr>
                        <a:t>بالمركز الجامعي مرسلي عبد الله- تيبازة؛ ويتولى المعهد مهام التكوين العالي والبحث العلمي وتقديم كفاءات في مجالات العلوم والتكنولوجيات الحديثة وذلك من خلال تنمية وتطوير البحث العلمي ومواكبة العصرنة بتقديم تكوين للطلبة يتماشى ومقتضيات العصر من خلال تقديم دروس نظرية وأخرى تطبيقية تنمي مهارات الطالب.</a:t>
                      </a:r>
                      <a:endParaRPr lang="fr-FR" sz="1200" b="1" dirty="0">
                        <a:effectLst/>
                      </a:endParaRPr>
                    </a:p>
                    <a:p>
                      <a:pPr algn="just" rtl="1">
                        <a:lnSpc>
                          <a:spcPct val="150000"/>
                        </a:lnSpc>
                        <a:spcAft>
                          <a:spcPts val="0"/>
                        </a:spcAft>
                        <a:tabLst>
                          <a:tab pos="1304925" algn="l"/>
                        </a:tabLst>
                      </a:pPr>
                      <a:r>
                        <a:rPr lang="ar-DZ" sz="1100" dirty="0">
                          <a:effectLst/>
                        </a:rPr>
                        <a:t> </a:t>
                      </a:r>
                      <a:endParaRPr lang="fr-FR" sz="800" dirty="0">
                        <a:effectLst/>
                      </a:endParaRPr>
                    </a:p>
                    <a:p>
                      <a:pPr marL="570230" marR="85725" algn="r" rtl="1">
                        <a:lnSpc>
                          <a:spcPct val="150000"/>
                        </a:lnSpc>
                        <a:spcAft>
                          <a:spcPts val="0"/>
                        </a:spcAft>
                      </a:pPr>
                      <a:r>
                        <a:rPr lang="ar-DZ" sz="1400" b="1" dirty="0">
                          <a:solidFill>
                            <a:srgbClr val="7030A0"/>
                          </a:solidFill>
                          <a:effectLst>
                            <a:outerShdw blurRad="38100" dist="38100" dir="2700000" algn="tl">
                              <a:srgbClr val="000000">
                                <a:alpha val="43137"/>
                              </a:srgbClr>
                            </a:outerShdw>
                          </a:effectLst>
                        </a:rPr>
                        <a:t>2- التخصصات المتوفرة في المعهد</a:t>
                      </a:r>
                      <a:endParaRPr lang="fr-FR" sz="1400" b="1" dirty="0">
                        <a:solidFill>
                          <a:srgbClr val="7030A0"/>
                        </a:solidFill>
                        <a:effectLst>
                          <a:outerShdw blurRad="38100" dist="38100" dir="2700000" algn="tl">
                            <a:srgbClr val="000000">
                              <a:alpha val="43137"/>
                            </a:srgbClr>
                          </a:outerShdw>
                        </a:effectLst>
                      </a:endParaRPr>
                    </a:p>
                    <a:p>
                      <a:pPr marR="86360" algn="just" rtl="1">
                        <a:lnSpc>
                          <a:spcPct val="150000"/>
                        </a:lnSpc>
                        <a:spcAft>
                          <a:spcPts val="0"/>
                        </a:spcAft>
                      </a:pPr>
                      <a:r>
                        <a:rPr lang="ar-DZ" sz="1200" b="1" dirty="0">
                          <a:effectLst/>
                        </a:rPr>
                        <a:t>يمكن للحائز على شهادة البكالوريا التسجيل في ميدان العلوم والتكنولوجيا أو ميدان علوم الطبيعة والحياة.</a:t>
                      </a:r>
                      <a:endParaRPr lang="fr-FR" sz="1200" b="1" dirty="0">
                        <a:effectLst/>
                      </a:endParaRPr>
                    </a:p>
                    <a:p>
                      <a:pPr marR="86360" algn="just" rtl="1">
                        <a:lnSpc>
                          <a:spcPct val="150000"/>
                        </a:lnSpc>
                        <a:spcAft>
                          <a:spcPts val="0"/>
                        </a:spcAft>
                      </a:pPr>
                      <a:r>
                        <a:rPr lang="ar-DZ" sz="1200" b="1" dirty="0">
                          <a:effectLst/>
                        </a:rPr>
                        <a:t>بعد الدراسة في السنة الأولى جذع مشترك في ميدان </a:t>
                      </a:r>
                      <a:r>
                        <a:rPr lang="ar-DZ" sz="1200" b="1" dirty="0" smtClean="0">
                          <a:effectLst/>
                        </a:rPr>
                        <a:t>العلوم والتكنولوجيا </a:t>
                      </a:r>
                      <a:r>
                        <a:rPr lang="ar-DZ" sz="1200" b="1" dirty="0">
                          <a:effectLst/>
                        </a:rPr>
                        <a:t>يوجه الطالب إلى السنة الثانية في إحدى التخصصات </a:t>
                      </a:r>
                      <a:r>
                        <a:rPr lang="ar-DZ" sz="1200" b="1" dirty="0" smtClean="0">
                          <a:effectLst/>
                        </a:rPr>
                        <a:t>التالية:</a:t>
                      </a:r>
                      <a:endParaRPr lang="fr-FR" sz="1200" b="1" dirty="0" smtClean="0">
                        <a:effectLst/>
                      </a:endParaRPr>
                    </a:p>
                    <a:p>
                      <a:pPr marL="1165225" marR="86360" indent="0" algn="just" rtl="1">
                        <a:lnSpc>
                          <a:spcPct val="150000"/>
                        </a:lnSpc>
                        <a:spcAft>
                          <a:spcPts val="0"/>
                        </a:spcAft>
                        <a:buClr>
                          <a:srgbClr val="C00000"/>
                        </a:buClr>
                        <a:buSzPct val="103000"/>
                        <a:buFont typeface="Wingdings" pitchFamily="2" charset="2"/>
                        <a:buChar char="ü"/>
                      </a:pPr>
                      <a:r>
                        <a:rPr lang="ar-DZ" sz="1200" b="1" dirty="0" smtClean="0">
                          <a:effectLst/>
                        </a:rPr>
                        <a:t>هندسة مدنية</a:t>
                      </a:r>
                      <a:endParaRPr lang="fr-FR" sz="1200" b="1" dirty="0" smtClean="0">
                        <a:effectLst/>
                      </a:endParaRPr>
                    </a:p>
                    <a:p>
                      <a:pPr marL="1257300" marR="85725" indent="0" algn="just" rtl="1">
                        <a:lnSpc>
                          <a:spcPct val="150000"/>
                        </a:lnSpc>
                        <a:spcAft>
                          <a:spcPts val="0"/>
                        </a:spcAft>
                        <a:buClr>
                          <a:srgbClr val="C00000"/>
                        </a:buClr>
                        <a:buSzPct val="105000"/>
                        <a:buFont typeface="Wingdings" pitchFamily="2" charset="2"/>
                        <a:buChar char="ü"/>
                        <a:tabLst>
                          <a:tab pos="532765" algn="r"/>
                        </a:tabLst>
                      </a:pPr>
                      <a:r>
                        <a:rPr lang="ar-DZ" sz="1200" b="1" dirty="0" smtClean="0">
                          <a:effectLst/>
                        </a:rPr>
                        <a:t>هندسة الطرائق</a:t>
                      </a:r>
                      <a:endParaRPr lang="fr-FR" sz="1200" b="1" dirty="0" smtClean="0">
                        <a:effectLst/>
                      </a:endParaRPr>
                    </a:p>
                    <a:p>
                      <a:pPr marL="1349375" marR="85725" indent="90488" algn="just" rtl="1">
                        <a:lnSpc>
                          <a:spcPct val="150000"/>
                        </a:lnSpc>
                        <a:spcAft>
                          <a:spcPts val="0"/>
                        </a:spcAft>
                        <a:buClr>
                          <a:srgbClr val="C00000"/>
                        </a:buClr>
                        <a:buSzPct val="103000"/>
                        <a:buFont typeface="Wingdings" pitchFamily="2" charset="2"/>
                        <a:buChar char="ü"/>
                        <a:tabLst>
                          <a:tab pos="531813" algn="r"/>
                        </a:tabLst>
                      </a:pPr>
                      <a:r>
                        <a:rPr lang="ar-DZ" sz="1200" b="1" dirty="0" smtClean="0">
                          <a:effectLst/>
                        </a:rPr>
                        <a:t>إلكترونيك</a:t>
                      </a:r>
                      <a:r>
                        <a:rPr lang="ar-DZ" sz="1200" b="1" dirty="0">
                          <a:effectLst/>
                        </a:rPr>
                        <a:t>.</a:t>
                      </a:r>
                      <a:endParaRPr lang="fr-FR" sz="1200" b="1" dirty="0">
                        <a:effectLst/>
                      </a:endParaRPr>
                    </a:p>
                    <a:p>
                      <a:pPr marL="87313" marR="85725" indent="0" algn="just" rtl="1">
                        <a:lnSpc>
                          <a:spcPct val="150000"/>
                        </a:lnSpc>
                        <a:spcAft>
                          <a:spcPts val="0"/>
                        </a:spcAft>
                        <a:tabLst>
                          <a:tab pos="532765" algn="r"/>
                        </a:tabLst>
                      </a:pPr>
                      <a:r>
                        <a:rPr lang="ar-DZ" sz="1200" b="1" dirty="0">
                          <a:effectLst/>
                        </a:rPr>
                        <a:t>بعد الدراسة في السنة الأولى جذع مشترك في ميدان علوم الطبيعة والحياة يوجه الطالب إلى السنة الثانية في إحدى التخصصات </a:t>
                      </a:r>
                      <a:r>
                        <a:rPr lang="ar-DZ" sz="1200" b="1" dirty="0" smtClean="0">
                          <a:effectLst/>
                        </a:rPr>
                        <a:t>التالية:</a:t>
                      </a:r>
                      <a:endParaRPr lang="fr-FR" sz="900" b="1" dirty="0">
                        <a:effectLst/>
                        <a:latin typeface="Calibri" panose="020F0502020204030204" pitchFamily="34" charset="0"/>
                        <a:ea typeface="Calibri" panose="020F0502020204030204" pitchFamily="34" charset="0"/>
                        <a:cs typeface="Arial" panose="020B0604020202020204" pitchFamily="34" charset="0"/>
                      </a:endParaRPr>
                    </a:p>
                  </a:txBody>
                  <a:tcPr marL="67151" marR="67151"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ZoneTexte 7"/>
          <p:cNvSpPr txBox="1"/>
          <p:nvPr/>
        </p:nvSpPr>
        <p:spPr>
          <a:xfrm>
            <a:off x="6274340" y="3577591"/>
            <a:ext cx="2641060" cy="923330"/>
          </a:xfrm>
          <a:prstGeom prst="rect">
            <a:avLst/>
          </a:prstGeom>
          <a:noFill/>
          <a:ln>
            <a:noFill/>
          </a:ln>
        </p:spPr>
        <p:txBody>
          <a:bodyPr wrap="square" rtlCol="0">
            <a:spAutoFit/>
          </a:bodyPr>
          <a:lstStyle/>
          <a:p>
            <a:pPr algn="ctr" rtl="1"/>
            <a:r>
              <a:rPr lang="ar-SA" sz="900" b="1" dirty="0"/>
              <a:t> </a:t>
            </a:r>
            <a:endParaRPr lang="fr-FR" sz="900" b="1" dirty="0"/>
          </a:p>
          <a:p>
            <a:pPr algn="ctr" rtl="1"/>
            <a:r>
              <a:rPr lang="ar-DZ" sz="1200" b="1" dirty="0">
                <a:solidFill>
                  <a:srgbClr val="7030A0"/>
                </a:solidFill>
              </a:rPr>
              <a:t>المقاييس المقررة في السنة الأولى</a:t>
            </a:r>
            <a:endParaRPr lang="fr-FR" sz="1200" b="1" dirty="0">
              <a:solidFill>
                <a:srgbClr val="7030A0"/>
              </a:solidFill>
            </a:endParaRPr>
          </a:p>
          <a:p>
            <a:pPr algn="ctr" rtl="1"/>
            <a:r>
              <a:rPr lang="ar-DZ" sz="1200" b="1" dirty="0">
                <a:solidFill>
                  <a:srgbClr val="7030A0"/>
                </a:solidFill>
              </a:rPr>
              <a:t>(جذع مشترك علوم الطبيعة و الحياة</a:t>
            </a:r>
            <a:r>
              <a:rPr lang="ar-DZ" sz="1200" b="1" dirty="0" smtClean="0">
                <a:solidFill>
                  <a:srgbClr val="7030A0"/>
                </a:solidFill>
              </a:rPr>
              <a:t>)</a:t>
            </a:r>
            <a:endParaRPr lang="fr-FR" sz="1200" b="1" dirty="0" smtClean="0">
              <a:solidFill>
                <a:srgbClr val="7030A0"/>
              </a:solidFill>
            </a:endParaRPr>
          </a:p>
          <a:p>
            <a:pPr algn="ctr" rtl="1"/>
            <a:r>
              <a:rPr lang="ar-DZ" sz="1200" b="1" dirty="0" smtClean="0">
                <a:solidFill>
                  <a:srgbClr val="7030A0"/>
                </a:solidFill>
              </a:rPr>
              <a:t>السداسي الأول والثاني</a:t>
            </a:r>
            <a:endParaRPr lang="fr-FR" sz="1200" b="1" dirty="0">
              <a:solidFill>
                <a:srgbClr val="7030A0"/>
              </a:solidFill>
            </a:endParaRPr>
          </a:p>
          <a:p>
            <a:pPr algn="ctr" rtl="1"/>
            <a:r>
              <a:rPr lang="ar-DZ" sz="900" b="1" dirty="0">
                <a:solidFill>
                  <a:srgbClr val="7030A0"/>
                </a:solidFill>
              </a:rPr>
              <a:t> </a:t>
            </a:r>
            <a:endParaRPr lang="fr-FR" sz="900" b="1" dirty="0">
              <a:solidFill>
                <a:srgbClr val="7030A0"/>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3552625161"/>
              </p:ext>
            </p:extLst>
          </p:nvPr>
        </p:nvGraphicFramePr>
        <p:xfrm>
          <a:off x="6160771" y="4314422"/>
          <a:ext cx="2983230" cy="2543577"/>
        </p:xfrm>
        <a:graphic>
          <a:graphicData uri="http://schemas.openxmlformats.org/drawingml/2006/table">
            <a:tbl>
              <a:tblPr firstRow="1" firstCol="1" bandRow="1">
                <a:tableStyleId>{5C22544A-7EE6-4342-B048-85BDC9FD1C3A}</a:tableStyleId>
              </a:tblPr>
              <a:tblGrid>
                <a:gridCol w="434339"/>
                <a:gridCol w="788670"/>
                <a:gridCol w="430610"/>
                <a:gridCol w="835269"/>
                <a:gridCol w="494342"/>
              </a:tblGrid>
              <a:tr h="411116">
                <a:tc>
                  <a:txBody>
                    <a:bodyPr/>
                    <a:lstStyle/>
                    <a:p>
                      <a:pPr algn="ctr" rtl="1">
                        <a:lnSpc>
                          <a:spcPct val="107000"/>
                        </a:lnSpc>
                        <a:spcAft>
                          <a:spcPts val="0"/>
                        </a:spcAft>
                      </a:pPr>
                      <a:r>
                        <a:rPr lang="ar-DZ" sz="900" dirty="0">
                          <a:effectLst/>
                        </a:rPr>
                        <a:t>معامل المقياس</a:t>
                      </a:r>
                      <a:endParaRPr lang="fr-FR" sz="9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900" dirty="0">
                          <a:effectLst/>
                        </a:rPr>
                        <a:t>السداسي الثاني</a:t>
                      </a:r>
                      <a:endParaRPr lang="fr-FR" sz="9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900" dirty="0">
                          <a:effectLst/>
                        </a:rPr>
                        <a:t>معامل المقياس</a:t>
                      </a:r>
                      <a:endParaRPr lang="fr-FR" sz="9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900" dirty="0">
                          <a:effectLst/>
                        </a:rPr>
                        <a:t>السداسي الأول</a:t>
                      </a:r>
                      <a:endParaRPr lang="fr-FR" sz="9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900" dirty="0">
                          <a:effectLst/>
                        </a:rPr>
                        <a:t>الوحدات التعليمية</a:t>
                      </a:r>
                      <a:endParaRPr lang="fr-FR" sz="9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303569">
                <a:tc>
                  <a:txBody>
                    <a:bodyPr/>
                    <a:lstStyle/>
                    <a:p>
                      <a:pPr algn="ctr" rtl="1">
                        <a:lnSpc>
                          <a:spcPct val="107000"/>
                        </a:lnSpc>
                        <a:spcAft>
                          <a:spcPts val="0"/>
                        </a:spcAft>
                      </a:pPr>
                      <a:r>
                        <a:rPr lang="ar-DZ" sz="800" b="1" dirty="0">
                          <a:effectLst/>
                        </a:rPr>
                        <a:t>3</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كيمياء 2</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3</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الكيمياء العامة والعضوية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rowSpan="3">
                  <a:txBody>
                    <a:bodyPr/>
                    <a:lstStyle/>
                    <a:p>
                      <a:pPr algn="ctr" rtl="1">
                        <a:lnSpc>
                          <a:spcPct val="107000"/>
                        </a:lnSpc>
                        <a:spcAft>
                          <a:spcPts val="0"/>
                        </a:spcAft>
                      </a:pPr>
                      <a:r>
                        <a:rPr lang="ar-DZ" sz="800" b="1" dirty="0">
                          <a:effectLst/>
                        </a:rPr>
                        <a:t>وحدة التعليم الأساسية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201985">
                <a:tc>
                  <a:txBody>
                    <a:bodyPr/>
                    <a:lstStyle/>
                    <a:p>
                      <a:pPr algn="ctr" rtl="1">
                        <a:lnSpc>
                          <a:spcPct val="107000"/>
                        </a:lnSpc>
                        <a:spcAft>
                          <a:spcPts val="0"/>
                        </a:spcAft>
                      </a:pPr>
                      <a:r>
                        <a:rPr lang="ar-DZ" sz="800" b="1" dirty="0">
                          <a:effectLst/>
                        </a:rPr>
                        <a:t>3</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بيولوجيا نباتية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rowSpan="2">
                  <a:txBody>
                    <a:bodyPr/>
                    <a:lstStyle/>
                    <a:p>
                      <a:pPr algn="ctr" rtl="1">
                        <a:lnSpc>
                          <a:spcPct val="107000"/>
                        </a:lnSpc>
                        <a:spcAft>
                          <a:spcPts val="0"/>
                        </a:spcAft>
                      </a:pPr>
                      <a:r>
                        <a:rPr lang="ar-DZ" sz="800" b="1" dirty="0">
                          <a:effectLst/>
                        </a:rPr>
                        <a:t>4</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rowSpan="2">
                  <a:txBody>
                    <a:bodyPr/>
                    <a:lstStyle/>
                    <a:p>
                      <a:pPr algn="ctr" rtl="1">
                        <a:lnSpc>
                          <a:spcPct val="107000"/>
                        </a:lnSpc>
                        <a:spcAft>
                          <a:spcPts val="0"/>
                        </a:spcAft>
                      </a:pPr>
                      <a:r>
                        <a:rPr lang="ar-DZ" sz="800" b="1" dirty="0">
                          <a:effectLst/>
                        </a:rPr>
                        <a:t>بيولوجيا الخلية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vMerge="1">
                  <a:txBody>
                    <a:bodyPr/>
                    <a:lstStyle/>
                    <a:p>
                      <a:endParaRPr lang="fr-FR"/>
                    </a:p>
                  </a:txBody>
                  <a:tcPr/>
                </a:tc>
              </a:tr>
              <a:tr h="198173">
                <a:tc>
                  <a:txBody>
                    <a:bodyPr/>
                    <a:lstStyle/>
                    <a:p>
                      <a:pPr algn="ctr" rtl="1">
                        <a:lnSpc>
                          <a:spcPct val="107000"/>
                        </a:lnSpc>
                        <a:spcAft>
                          <a:spcPts val="0"/>
                        </a:spcAft>
                      </a:pPr>
                      <a:r>
                        <a:rPr lang="ar-DZ" sz="800" b="1" dirty="0">
                          <a:effectLst/>
                        </a:rPr>
                        <a:t>3</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بيولوجيا حيوانية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vMerge="1">
                  <a:txBody>
                    <a:bodyPr/>
                    <a:lstStyle/>
                    <a:p>
                      <a:endParaRPr lang="fr-FR"/>
                    </a:p>
                  </a:txBody>
                  <a:tcPr/>
                </a:tc>
                <a:tc vMerge="1">
                  <a:txBody>
                    <a:bodyPr/>
                    <a:lstStyle/>
                    <a:p>
                      <a:endParaRPr lang="fr-FR"/>
                    </a:p>
                  </a:txBody>
                  <a:tcPr/>
                </a:tc>
                <a:tc vMerge="1">
                  <a:txBody>
                    <a:bodyPr/>
                    <a:lstStyle/>
                    <a:p>
                      <a:endParaRPr lang="fr-FR"/>
                    </a:p>
                  </a:txBody>
                  <a:tcPr/>
                </a:tc>
              </a:tr>
              <a:tr h="303569">
                <a:tc>
                  <a:txBody>
                    <a:bodyPr/>
                    <a:lstStyle/>
                    <a:p>
                      <a:pPr algn="ctr" rtl="1">
                        <a:lnSpc>
                          <a:spcPct val="107000"/>
                        </a:lnSpc>
                        <a:spcAft>
                          <a:spcPts val="0"/>
                        </a:spcAft>
                      </a:pPr>
                      <a:r>
                        <a:rPr lang="ar-DZ" sz="800" b="1" dirty="0">
                          <a:effectLst/>
                        </a:rPr>
                        <a:t>2</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فيزياء</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a:effectLst/>
                        </a:rPr>
                        <a:t>2</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رياضيات </a:t>
                      </a:r>
                      <a:r>
                        <a:rPr lang="ar-DZ" sz="800" b="1" dirty="0" smtClean="0">
                          <a:effectLst/>
                        </a:rPr>
                        <a:t>إحصاء </a:t>
                      </a:r>
                      <a:endParaRPr lang="fr-FR" sz="800" b="1" dirty="0" smtClean="0">
                        <a:effectLst/>
                      </a:endParaRPr>
                    </a:p>
                    <a:p>
                      <a:pPr algn="ctr" rtl="1">
                        <a:lnSpc>
                          <a:spcPct val="107000"/>
                        </a:lnSpc>
                        <a:spcAft>
                          <a:spcPts val="0"/>
                        </a:spcAft>
                      </a:pPr>
                      <a:r>
                        <a:rPr lang="ar-DZ" sz="800" b="1" dirty="0" smtClean="0">
                          <a:effectLst/>
                        </a:rPr>
                        <a:t>و </a:t>
                      </a:r>
                      <a:r>
                        <a:rPr lang="ar-DZ" sz="800" b="1" dirty="0">
                          <a:effectLst/>
                        </a:rPr>
                        <a:t>اعلام آلي</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rowSpan="2">
                  <a:txBody>
                    <a:bodyPr/>
                    <a:lstStyle/>
                    <a:p>
                      <a:pPr algn="ctr" rtl="1">
                        <a:lnSpc>
                          <a:spcPct val="107000"/>
                        </a:lnSpc>
                        <a:spcAft>
                          <a:spcPts val="0"/>
                        </a:spcAft>
                      </a:pPr>
                      <a:r>
                        <a:rPr lang="ar-DZ" sz="800" b="1" dirty="0">
                          <a:effectLst/>
                        </a:rPr>
                        <a:t>وحدة التعليم المنهجية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303569">
                <a:tc rowSpan="2">
                  <a:txBody>
                    <a:bodyPr/>
                    <a:lstStyle/>
                    <a:p>
                      <a:pPr algn="ctr" rtl="1">
                        <a:lnSpc>
                          <a:spcPct val="107000"/>
                        </a:lnSpc>
                        <a:spcAft>
                          <a:spcPts val="0"/>
                        </a:spcAft>
                      </a:pPr>
                      <a:r>
                        <a:rPr lang="ar-DZ" sz="800" b="1" dirty="0">
                          <a:effectLst/>
                        </a:rPr>
                        <a:t>2</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rowSpan="2">
                  <a:txBody>
                    <a:bodyPr/>
                    <a:lstStyle/>
                    <a:p>
                      <a:pPr algn="ctr" rtl="1">
                        <a:lnSpc>
                          <a:spcPct val="107000"/>
                        </a:lnSpc>
                        <a:spcAft>
                          <a:spcPts val="0"/>
                        </a:spcAft>
                      </a:pPr>
                      <a:r>
                        <a:rPr lang="ar-DZ" sz="800" b="1">
                          <a:effectLst/>
                        </a:rPr>
                        <a:t>تقنيات الاتصال و</a:t>
                      </a:r>
                      <a:endParaRPr lang="fr-FR" sz="800" b="1">
                        <a:effectLst/>
                      </a:endParaRPr>
                    </a:p>
                    <a:p>
                      <a:pPr algn="ctr" rtl="1">
                        <a:lnSpc>
                          <a:spcPct val="107000"/>
                        </a:lnSpc>
                        <a:spcAft>
                          <a:spcPts val="0"/>
                        </a:spcAft>
                      </a:pPr>
                      <a:r>
                        <a:rPr lang="ar-DZ" sz="800" b="1">
                          <a:effectLst/>
                        </a:rPr>
                        <a:t>التعبير 2</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a:effectLst/>
                        </a:rPr>
                        <a:t>2</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تقنيات </a:t>
                      </a:r>
                      <a:r>
                        <a:rPr lang="ar-DZ" sz="800" b="1" dirty="0" smtClean="0">
                          <a:effectLst/>
                        </a:rPr>
                        <a:t>الاتصال</a:t>
                      </a:r>
                      <a:endParaRPr lang="fr-FR" sz="800" b="1" dirty="0">
                        <a:effectLst/>
                      </a:endParaRPr>
                    </a:p>
                    <a:p>
                      <a:pPr algn="ctr" rtl="1">
                        <a:lnSpc>
                          <a:spcPct val="107000"/>
                        </a:lnSpc>
                        <a:spcAft>
                          <a:spcPts val="0"/>
                        </a:spcAft>
                      </a:pPr>
                      <a:r>
                        <a:rPr lang="ar-DZ" sz="800" b="1" dirty="0" smtClean="0">
                          <a:effectLst/>
                        </a:rPr>
                        <a:t>و التعبير </a:t>
                      </a:r>
                      <a:r>
                        <a:rPr lang="ar-DZ" sz="800" b="1" dirty="0">
                          <a:effectLst/>
                        </a:rPr>
                        <a:t>1</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vMerge="1">
                  <a:txBody>
                    <a:bodyPr/>
                    <a:lstStyle/>
                    <a:p>
                      <a:endParaRPr lang="fr-FR"/>
                    </a:p>
                  </a:txBody>
                  <a:tcPr/>
                </a:tc>
              </a:tr>
              <a:tr h="410798">
                <a:tc vMerge="1">
                  <a:txBody>
                    <a:bodyPr/>
                    <a:lstStyle/>
                    <a:p>
                      <a:endParaRPr lang="fr-FR"/>
                    </a:p>
                  </a:txBody>
                  <a:tcPr/>
                </a:tc>
                <a:tc vMerge="1">
                  <a:txBody>
                    <a:bodyPr/>
                    <a:lstStyle/>
                    <a:p>
                      <a:endParaRPr lang="fr-FR"/>
                    </a:p>
                  </a:txBody>
                  <a:tcPr/>
                </a:tc>
                <a:tc>
                  <a:txBody>
                    <a:bodyPr/>
                    <a:lstStyle/>
                    <a:p>
                      <a:pPr algn="ctr" rtl="1">
                        <a:lnSpc>
                          <a:spcPct val="107000"/>
                        </a:lnSpc>
                        <a:spcAft>
                          <a:spcPts val="0"/>
                        </a:spcAft>
                      </a:pPr>
                      <a:r>
                        <a:rPr lang="ar-DZ" sz="800" b="1">
                          <a:effectLst/>
                        </a:rPr>
                        <a:t>3</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جيولوجيا</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وحدة التعليم الاستكشافية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410798">
                <a:tc>
                  <a:txBody>
                    <a:bodyPr/>
                    <a:lstStyle/>
                    <a:p>
                      <a:pPr algn="ctr" rtl="1">
                        <a:lnSpc>
                          <a:spcPct val="107000"/>
                        </a:lnSpc>
                        <a:spcAft>
                          <a:spcPts val="0"/>
                        </a:spcAft>
                      </a:pPr>
                      <a:r>
                        <a:rPr lang="ar-DZ" sz="800" b="1" dirty="0">
                          <a:effectLst/>
                        </a:rPr>
                        <a:t>1</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أساليب العمل</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1</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تاريخ العلوم البيولوجية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ar-DZ" sz="800" b="1" dirty="0">
                          <a:effectLst/>
                        </a:rPr>
                        <a:t>وحدة التعليم الأفقية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407538872"/>
              </p:ext>
            </p:extLst>
          </p:nvPr>
        </p:nvGraphicFramePr>
        <p:xfrm>
          <a:off x="6412230" y="308610"/>
          <a:ext cx="2366010" cy="219276"/>
        </p:xfrm>
        <a:graphic>
          <a:graphicData uri="http://schemas.openxmlformats.org/drawingml/2006/table">
            <a:tbl>
              <a:tblPr>
                <a:tableStyleId>{5C22544A-7EE6-4342-B048-85BDC9FD1C3A}</a:tableStyleId>
              </a:tblPr>
              <a:tblGrid>
                <a:gridCol w="2366010"/>
              </a:tblGrid>
              <a:tr h="219276">
                <a:tc>
                  <a:txBody>
                    <a:bodyPr/>
                    <a:lstStyle/>
                    <a:p>
                      <a:pPr algn="ctr">
                        <a:lnSpc>
                          <a:spcPct val="115000"/>
                        </a:lnSpc>
                        <a:spcAft>
                          <a:spcPts val="0"/>
                        </a:spcAft>
                      </a:pPr>
                      <a:r>
                        <a:rPr lang="ar-DZ" sz="1200" b="1" dirty="0" smtClean="0">
                          <a:solidFill>
                            <a:srgbClr val="7030A0"/>
                          </a:solidFill>
                        </a:rPr>
                        <a:t>المقاييس</a:t>
                      </a:r>
                      <a:r>
                        <a:rPr lang="ar-DZ" sz="1200" b="1" dirty="0" smtClean="0">
                          <a:solidFill>
                            <a:srgbClr val="7030A0"/>
                          </a:solidFill>
                          <a:effectLst>
                            <a:outerShdw blurRad="38100" dist="38100" dir="2700000" algn="tl">
                              <a:srgbClr val="000000">
                                <a:alpha val="43137"/>
                              </a:srgbClr>
                            </a:outerShdw>
                          </a:effectLst>
                        </a:rPr>
                        <a:t> </a:t>
                      </a:r>
                      <a:r>
                        <a:rPr lang="ar-DZ" sz="1200" b="1" dirty="0">
                          <a:solidFill>
                            <a:srgbClr val="7030A0"/>
                          </a:solidFill>
                          <a:effectLst>
                            <a:outerShdw blurRad="38100" dist="38100" dir="2700000" algn="tl">
                              <a:srgbClr val="000000">
                                <a:alpha val="43137"/>
                              </a:srgbClr>
                            </a:outerShdw>
                          </a:effectLst>
                        </a:rPr>
                        <a:t>المقررة في السنة الأولى</a:t>
                      </a:r>
                      <a:endParaRPr lang="fr-FR" sz="7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7151" marR="67151"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3850635271"/>
              </p:ext>
            </p:extLst>
          </p:nvPr>
        </p:nvGraphicFramePr>
        <p:xfrm>
          <a:off x="6620559" y="274321"/>
          <a:ext cx="2020521" cy="595884"/>
        </p:xfrm>
        <a:graphic>
          <a:graphicData uri="http://schemas.openxmlformats.org/drawingml/2006/table">
            <a:tbl>
              <a:tblPr>
                <a:tableStyleId>{5C22544A-7EE6-4342-B048-85BDC9FD1C3A}</a:tableStyleId>
              </a:tblPr>
              <a:tblGrid>
                <a:gridCol w="2020521"/>
              </a:tblGrid>
              <a:tr h="308609">
                <a:tc>
                  <a:txBody>
                    <a:bodyPr/>
                    <a:lstStyle/>
                    <a:p>
                      <a:pPr algn="ctr">
                        <a:lnSpc>
                          <a:spcPct val="115000"/>
                        </a:lnSpc>
                        <a:spcAft>
                          <a:spcPts val="0"/>
                        </a:spcAft>
                      </a:pPr>
                      <a:r>
                        <a:rPr lang="ar-DZ" sz="1100" dirty="0">
                          <a:effectLst/>
                        </a:rPr>
                        <a:t> </a:t>
                      </a:r>
                      <a:endParaRPr lang="fr-FR" sz="800" dirty="0">
                        <a:effectLst/>
                      </a:endParaRPr>
                    </a:p>
                    <a:p>
                      <a:pPr algn="ctr">
                        <a:lnSpc>
                          <a:spcPct val="115000"/>
                        </a:lnSpc>
                        <a:spcAft>
                          <a:spcPts val="0"/>
                        </a:spcAft>
                      </a:pPr>
                      <a:r>
                        <a:rPr lang="ar-DZ" sz="1200" b="1" dirty="0">
                          <a:solidFill>
                            <a:srgbClr val="7030A0"/>
                          </a:solidFill>
                          <a:effectLst/>
                        </a:rPr>
                        <a:t>(جذع مشترك علوم وتكنولوجيا)</a:t>
                      </a:r>
                      <a:endParaRPr lang="fr-FR" sz="1200" b="1" dirty="0">
                        <a:solidFill>
                          <a:srgbClr val="7030A0"/>
                        </a:solidFill>
                        <a:effectLst/>
                      </a:endParaRPr>
                    </a:p>
                    <a:p>
                      <a:pPr algn="ctr">
                        <a:lnSpc>
                          <a:spcPct val="115000"/>
                        </a:lnSpc>
                        <a:spcAft>
                          <a:spcPts val="0"/>
                        </a:spcAft>
                      </a:pPr>
                      <a:r>
                        <a:rPr lang="en-US" sz="1100" dirty="0">
                          <a:effectLst/>
                        </a:rPr>
                        <a:t> </a:t>
                      </a:r>
                      <a:endParaRPr lang="fr-FR" sz="800" dirty="0">
                        <a:effectLst/>
                        <a:latin typeface="Calibri" panose="020F0502020204030204" pitchFamily="34" charset="0"/>
                        <a:ea typeface="Calibri" panose="020F0502020204030204" pitchFamily="34" charset="0"/>
                        <a:cs typeface="Arial" panose="020B0604020202020204" pitchFamily="34" charset="0"/>
                      </a:endParaRPr>
                    </a:p>
                  </a:txBody>
                  <a:tcPr marL="67151" marR="67151"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8" name="Rectangle 1"/>
          <p:cNvSpPr>
            <a:spLocks noChangeArrowheads="1"/>
          </p:cNvSpPr>
          <p:nvPr/>
        </p:nvSpPr>
        <p:spPr bwMode="auto">
          <a:xfrm>
            <a:off x="6985908" y="634453"/>
            <a:ext cx="1460862"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ar-DZ" sz="1200" b="1" dirty="0">
                <a:solidFill>
                  <a:srgbClr val="7030A0"/>
                </a:solidFill>
                <a:latin typeface="Sultan normal"/>
                <a:ea typeface="Calibri" panose="020F0502020204030204" pitchFamily="34" charset="0"/>
                <a:cs typeface="Arial" panose="020B0604020202020204" pitchFamily="34" charset="0"/>
              </a:rPr>
              <a:t>السداسي الأول والثاني</a:t>
            </a:r>
            <a:r>
              <a:rPr lang="fr-FR" sz="1400" b="1" dirty="0">
                <a:solidFill>
                  <a:srgbClr val="7030A0"/>
                </a:solidFill>
              </a:rPr>
              <a:t> </a:t>
            </a:r>
            <a:endParaRPr lang="fr-FR" sz="1400" b="1" dirty="0">
              <a:solidFill>
                <a:srgbClr val="7030A0"/>
              </a:solidFill>
              <a:latin typeface="Arial" panose="020B0604020202020204" pitchFamily="34" charset="0"/>
            </a:endParaRPr>
          </a:p>
        </p:txBody>
      </p:sp>
      <p:graphicFrame>
        <p:nvGraphicFramePr>
          <p:cNvPr id="19" name="Tableau 18"/>
          <p:cNvGraphicFramePr>
            <a:graphicFrameLocks noGrp="1"/>
          </p:cNvGraphicFramePr>
          <p:nvPr>
            <p:extLst>
              <p:ext uri="{D42A27DB-BD31-4B8C-83A1-F6EECF244321}">
                <p14:modId xmlns:p14="http://schemas.microsoft.com/office/powerpoint/2010/main" val="296608730"/>
              </p:ext>
            </p:extLst>
          </p:nvPr>
        </p:nvGraphicFramePr>
        <p:xfrm>
          <a:off x="6192204" y="982979"/>
          <a:ext cx="2761975" cy="2640328"/>
        </p:xfrm>
        <a:graphic>
          <a:graphicData uri="http://schemas.openxmlformats.org/drawingml/2006/table">
            <a:tbl>
              <a:tblPr firstRow="1" firstCol="1" bandRow="1">
                <a:tableStyleId>{5C22544A-7EE6-4342-B048-85BDC9FD1C3A}</a:tableStyleId>
              </a:tblPr>
              <a:tblGrid>
                <a:gridCol w="975615"/>
                <a:gridCol w="964624"/>
                <a:gridCol w="821736"/>
              </a:tblGrid>
              <a:tr h="271530">
                <a:tc>
                  <a:txBody>
                    <a:bodyPr/>
                    <a:lstStyle/>
                    <a:p>
                      <a:pPr algn="ctr">
                        <a:lnSpc>
                          <a:spcPct val="100000"/>
                        </a:lnSpc>
                        <a:spcAft>
                          <a:spcPts val="0"/>
                        </a:spcAft>
                      </a:pPr>
                      <a:r>
                        <a:rPr lang="ar-DZ" sz="800" b="1" dirty="0">
                          <a:solidFill>
                            <a:schemeClr val="bg1"/>
                          </a:solidFill>
                          <a:effectLst/>
                        </a:rPr>
                        <a:t>السداسي الثاني</a:t>
                      </a: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a:txBody>
                    <a:bodyPr/>
                    <a:lstStyle/>
                    <a:p>
                      <a:pPr algn="ctr">
                        <a:lnSpc>
                          <a:spcPct val="100000"/>
                        </a:lnSpc>
                        <a:spcAft>
                          <a:spcPts val="0"/>
                        </a:spcAft>
                      </a:pPr>
                      <a:r>
                        <a:rPr lang="ar-DZ" sz="800" b="1">
                          <a:solidFill>
                            <a:schemeClr val="bg1"/>
                          </a:solidFill>
                          <a:effectLst/>
                        </a:rPr>
                        <a:t>السداسي الأول</a:t>
                      </a:r>
                      <a:endParaRPr lang="fr-FR" sz="800" b="1">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a:txBody>
                    <a:bodyPr/>
                    <a:lstStyle/>
                    <a:p>
                      <a:pPr algn="ctr">
                        <a:lnSpc>
                          <a:spcPct val="100000"/>
                        </a:lnSpc>
                        <a:spcAft>
                          <a:spcPts val="0"/>
                        </a:spcAft>
                      </a:pPr>
                      <a:r>
                        <a:rPr lang="ar-DZ" sz="800" b="1" dirty="0">
                          <a:solidFill>
                            <a:schemeClr val="bg1"/>
                          </a:solidFill>
                          <a:effectLst/>
                        </a:rPr>
                        <a:t>الوحدات</a:t>
                      </a:r>
                      <a:endParaRPr lang="fr-FR" sz="800" b="1" dirty="0">
                        <a:solidFill>
                          <a:schemeClr val="bg1"/>
                        </a:solidFill>
                        <a:effectLst/>
                      </a:endParaRPr>
                    </a:p>
                    <a:p>
                      <a:pPr algn="ctr">
                        <a:lnSpc>
                          <a:spcPct val="100000"/>
                        </a:lnSpc>
                        <a:spcAft>
                          <a:spcPts val="0"/>
                        </a:spcAft>
                      </a:pPr>
                      <a:r>
                        <a:rPr lang="ar-DZ" sz="800" b="1" dirty="0">
                          <a:solidFill>
                            <a:schemeClr val="bg1"/>
                          </a:solidFill>
                          <a:effectLst/>
                        </a:rPr>
                        <a:t>التعليمية</a:t>
                      </a: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r>
              <a:tr h="253053">
                <a:tc>
                  <a:txBody>
                    <a:bodyPr/>
                    <a:lstStyle/>
                    <a:p>
                      <a:pPr algn="ctr">
                        <a:lnSpc>
                          <a:spcPct val="100000"/>
                        </a:lnSpc>
                        <a:spcAft>
                          <a:spcPts val="0"/>
                        </a:spcAft>
                      </a:pPr>
                      <a:r>
                        <a:rPr lang="ar-DZ" sz="800" b="1">
                          <a:effectLst/>
                        </a:rPr>
                        <a:t>رياضيات 2</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a:txBody>
                    <a:bodyPr/>
                    <a:lstStyle/>
                    <a:p>
                      <a:pPr algn="ctr">
                        <a:lnSpc>
                          <a:spcPct val="100000"/>
                        </a:lnSpc>
                        <a:spcAft>
                          <a:spcPts val="0"/>
                        </a:spcAft>
                      </a:pPr>
                      <a:r>
                        <a:rPr lang="ar-DZ" sz="800" b="1" dirty="0">
                          <a:effectLst/>
                        </a:rPr>
                        <a:t>رياضيات 1 </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rowSpan="3">
                  <a:txBody>
                    <a:bodyPr/>
                    <a:lstStyle/>
                    <a:p>
                      <a:pPr algn="ctr">
                        <a:lnSpc>
                          <a:spcPct val="100000"/>
                        </a:lnSpc>
                        <a:spcAft>
                          <a:spcPts val="0"/>
                        </a:spcAft>
                      </a:pPr>
                      <a:r>
                        <a:rPr lang="ar-DZ" sz="800" b="1" dirty="0">
                          <a:effectLst/>
                        </a:rPr>
                        <a:t>وحدة التعليم الأساسية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r>
              <a:tr h="156989">
                <a:tc>
                  <a:txBody>
                    <a:bodyPr/>
                    <a:lstStyle/>
                    <a:p>
                      <a:pPr algn="ctr">
                        <a:lnSpc>
                          <a:spcPct val="100000"/>
                        </a:lnSpc>
                        <a:spcAft>
                          <a:spcPts val="0"/>
                        </a:spcAft>
                      </a:pPr>
                      <a:r>
                        <a:rPr lang="ar-DZ" sz="800" b="1">
                          <a:effectLst/>
                        </a:rPr>
                        <a:t>فيزياء 2</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a:txBody>
                    <a:bodyPr/>
                    <a:lstStyle/>
                    <a:p>
                      <a:pPr algn="ctr">
                        <a:lnSpc>
                          <a:spcPct val="100000"/>
                        </a:lnSpc>
                        <a:spcAft>
                          <a:spcPts val="0"/>
                        </a:spcAft>
                      </a:pPr>
                      <a:r>
                        <a:rPr lang="ar-DZ" sz="800" b="1" dirty="0">
                          <a:effectLst/>
                        </a:rPr>
                        <a:t>فيزياء 1 </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vMerge="1">
                  <a:txBody>
                    <a:bodyPr/>
                    <a:lstStyle/>
                    <a:p>
                      <a:endParaRPr lang="fr-FR"/>
                    </a:p>
                  </a:txBody>
                  <a:tcPr/>
                </a:tc>
              </a:tr>
              <a:tr h="268847">
                <a:tc>
                  <a:txBody>
                    <a:bodyPr/>
                    <a:lstStyle/>
                    <a:p>
                      <a:pPr algn="ctr">
                        <a:lnSpc>
                          <a:spcPct val="100000"/>
                        </a:lnSpc>
                        <a:spcAft>
                          <a:spcPts val="0"/>
                        </a:spcAft>
                      </a:pPr>
                      <a:r>
                        <a:rPr lang="ar-DZ" sz="800" b="1">
                          <a:effectLst/>
                        </a:rPr>
                        <a:t>ديناميك الحرارة </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a:txBody>
                    <a:bodyPr/>
                    <a:lstStyle/>
                    <a:p>
                      <a:pPr algn="ctr">
                        <a:lnSpc>
                          <a:spcPct val="100000"/>
                        </a:lnSpc>
                        <a:spcAft>
                          <a:spcPts val="0"/>
                        </a:spcAft>
                      </a:pPr>
                      <a:r>
                        <a:rPr lang="ar-DZ" sz="800" b="1" dirty="0">
                          <a:effectLst/>
                        </a:rPr>
                        <a:t>بنية المادة </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vMerge="1">
                  <a:txBody>
                    <a:bodyPr/>
                    <a:lstStyle/>
                    <a:p>
                      <a:endParaRPr lang="fr-FR"/>
                    </a:p>
                  </a:txBody>
                  <a:tcPr/>
                </a:tc>
              </a:tr>
              <a:tr h="239191">
                <a:tc>
                  <a:txBody>
                    <a:bodyPr/>
                    <a:lstStyle/>
                    <a:p>
                      <a:pPr algn="ctr">
                        <a:lnSpc>
                          <a:spcPct val="100000"/>
                        </a:lnSpc>
                        <a:spcAft>
                          <a:spcPts val="0"/>
                        </a:spcAft>
                      </a:pPr>
                      <a:r>
                        <a:rPr lang="ar-DZ" sz="800" b="1">
                          <a:effectLst/>
                        </a:rPr>
                        <a:t>إعلام آلي 2</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a:txBody>
                    <a:bodyPr/>
                    <a:lstStyle/>
                    <a:p>
                      <a:pPr algn="ctr">
                        <a:lnSpc>
                          <a:spcPct val="100000"/>
                        </a:lnSpc>
                        <a:spcAft>
                          <a:spcPts val="0"/>
                        </a:spcAft>
                      </a:pPr>
                      <a:r>
                        <a:rPr lang="ar-DZ" sz="800" b="1">
                          <a:effectLst/>
                        </a:rPr>
                        <a:t>إعلام آلي 1 </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rowSpan="4">
                  <a:txBody>
                    <a:bodyPr/>
                    <a:lstStyle/>
                    <a:p>
                      <a:pPr algn="ctr">
                        <a:lnSpc>
                          <a:spcPct val="100000"/>
                        </a:lnSpc>
                        <a:spcAft>
                          <a:spcPts val="0"/>
                        </a:spcAft>
                      </a:pPr>
                      <a:r>
                        <a:rPr lang="ar-DZ" sz="800" b="1" dirty="0">
                          <a:effectLst/>
                        </a:rPr>
                        <a:t>وحدة التعليم المنهجية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r>
              <a:tr h="299793">
                <a:tc>
                  <a:txBody>
                    <a:bodyPr/>
                    <a:lstStyle/>
                    <a:p>
                      <a:pPr algn="ctr">
                        <a:lnSpc>
                          <a:spcPct val="100000"/>
                        </a:lnSpc>
                        <a:spcAft>
                          <a:spcPts val="0"/>
                        </a:spcAft>
                      </a:pPr>
                      <a:r>
                        <a:rPr lang="ar-DZ" sz="800" b="1" dirty="0">
                          <a:effectLst/>
                        </a:rPr>
                        <a:t>أعمال تطبيقية فيزياء 2</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a:txBody>
                    <a:bodyPr/>
                    <a:lstStyle/>
                    <a:p>
                      <a:pPr algn="ctr">
                        <a:lnSpc>
                          <a:spcPct val="100000"/>
                        </a:lnSpc>
                        <a:spcAft>
                          <a:spcPts val="0"/>
                        </a:spcAft>
                      </a:pPr>
                      <a:r>
                        <a:rPr lang="ar-DZ" sz="800" b="1" dirty="0">
                          <a:effectLst/>
                        </a:rPr>
                        <a:t>أعمال تطبيقية فيزياء 1 </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vMerge="1">
                  <a:txBody>
                    <a:bodyPr/>
                    <a:lstStyle/>
                    <a:p>
                      <a:endParaRPr lang="fr-FR"/>
                    </a:p>
                  </a:txBody>
                  <a:tcPr/>
                </a:tc>
              </a:tr>
              <a:tr h="272070">
                <a:tc>
                  <a:txBody>
                    <a:bodyPr/>
                    <a:lstStyle/>
                    <a:p>
                      <a:pPr algn="ctr">
                        <a:lnSpc>
                          <a:spcPct val="100000"/>
                        </a:lnSpc>
                        <a:spcAft>
                          <a:spcPts val="0"/>
                        </a:spcAft>
                      </a:pPr>
                      <a:r>
                        <a:rPr lang="ar-DZ" sz="800" b="1">
                          <a:effectLst/>
                        </a:rPr>
                        <a:t>أعمال تطبيقية كيمياء 2</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a:txBody>
                    <a:bodyPr/>
                    <a:lstStyle/>
                    <a:p>
                      <a:pPr algn="ctr">
                        <a:lnSpc>
                          <a:spcPct val="100000"/>
                        </a:lnSpc>
                        <a:spcAft>
                          <a:spcPts val="0"/>
                        </a:spcAft>
                      </a:pPr>
                      <a:r>
                        <a:rPr lang="ar-DZ" sz="800" b="1" dirty="0">
                          <a:effectLst/>
                        </a:rPr>
                        <a:t>أعمال تطبيقية كيمياء 1 </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vMerge="1">
                  <a:txBody>
                    <a:bodyPr/>
                    <a:lstStyle/>
                    <a:p>
                      <a:endParaRPr lang="fr-FR"/>
                    </a:p>
                  </a:txBody>
                  <a:tcPr/>
                </a:tc>
              </a:tr>
              <a:tr h="292379">
                <a:tc>
                  <a:txBody>
                    <a:bodyPr/>
                    <a:lstStyle/>
                    <a:p>
                      <a:pPr algn="ctr">
                        <a:lnSpc>
                          <a:spcPct val="100000"/>
                        </a:lnSpc>
                        <a:spcAft>
                          <a:spcPts val="0"/>
                        </a:spcAft>
                      </a:pPr>
                      <a:r>
                        <a:rPr lang="ar-DZ" sz="800" b="1">
                          <a:effectLst/>
                        </a:rPr>
                        <a:t>منهجية الكتابة</a:t>
                      </a:r>
                      <a:endParaRPr lang="fr-FR" sz="800" b="1">
                        <a:effectLst/>
                      </a:endParaRPr>
                    </a:p>
                    <a:p>
                      <a:pPr algn="ctr">
                        <a:lnSpc>
                          <a:spcPct val="100000"/>
                        </a:lnSpc>
                        <a:spcAft>
                          <a:spcPts val="0"/>
                        </a:spcAft>
                      </a:pPr>
                      <a:r>
                        <a:rPr lang="ar-DZ" sz="800" b="1">
                          <a:effectLst/>
                        </a:rPr>
                        <a:t>2</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a:txBody>
                    <a:bodyPr/>
                    <a:lstStyle/>
                    <a:p>
                      <a:pPr algn="ctr">
                        <a:lnSpc>
                          <a:spcPct val="100000"/>
                        </a:lnSpc>
                        <a:spcAft>
                          <a:spcPts val="0"/>
                        </a:spcAft>
                      </a:pPr>
                      <a:r>
                        <a:rPr lang="ar-DZ" sz="800" b="1" dirty="0">
                          <a:effectLst/>
                        </a:rPr>
                        <a:t>منهجية الكتابة</a:t>
                      </a:r>
                      <a:endParaRPr lang="fr-FR" sz="800" b="1" dirty="0">
                        <a:effectLst/>
                      </a:endParaRPr>
                    </a:p>
                    <a:p>
                      <a:pPr algn="ctr">
                        <a:lnSpc>
                          <a:spcPct val="100000"/>
                        </a:lnSpc>
                        <a:spcAft>
                          <a:spcPts val="0"/>
                        </a:spcAft>
                      </a:pPr>
                      <a:r>
                        <a:rPr lang="ar-DZ" sz="800" b="1" dirty="0">
                          <a:effectLst/>
                        </a:rPr>
                        <a:t> 1 </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vMerge="1">
                  <a:txBody>
                    <a:bodyPr/>
                    <a:lstStyle/>
                    <a:p>
                      <a:endParaRPr lang="fr-FR"/>
                    </a:p>
                  </a:txBody>
                  <a:tcPr/>
                </a:tc>
              </a:tr>
              <a:tr h="314946">
                <a:tc>
                  <a:txBody>
                    <a:bodyPr/>
                    <a:lstStyle/>
                    <a:p>
                      <a:pPr algn="ctr">
                        <a:lnSpc>
                          <a:spcPct val="100000"/>
                        </a:lnSpc>
                        <a:spcAft>
                          <a:spcPts val="0"/>
                        </a:spcAft>
                      </a:pPr>
                      <a:r>
                        <a:rPr lang="ar-DZ" sz="800" b="1">
                          <a:effectLst/>
                        </a:rPr>
                        <a:t>مهن التكنولوجيا</a:t>
                      </a:r>
                      <a:endParaRPr lang="fr-FR" sz="800" b="1">
                        <a:effectLst/>
                      </a:endParaRPr>
                    </a:p>
                    <a:p>
                      <a:pPr algn="ctr">
                        <a:lnSpc>
                          <a:spcPct val="100000"/>
                        </a:lnSpc>
                        <a:spcAft>
                          <a:spcPts val="0"/>
                        </a:spcAft>
                      </a:pPr>
                      <a:r>
                        <a:rPr lang="ar-DZ" sz="800" b="1">
                          <a:effectLst/>
                        </a:rPr>
                        <a:t>2</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a:txBody>
                    <a:bodyPr/>
                    <a:lstStyle/>
                    <a:p>
                      <a:pPr algn="ctr">
                        <a:lnSpc>
                          <a:spcPct val="100000"/>
                        </a:lnSpc>
                        <a:spcAft>
                          <a:spcPts val="0"/>
                        </a:spcAft>
                      </a:pPr>
                      <a:r>
                        <a:rPr lang="ar-DZ" sz="800" b="1">
                          <a:effectLst/>
                        </a:rPr>
                        <a:t>مهن التكنولوجيا</a:t>
                      </a:r>
                      <a:endParaRPr lang="fr-FR" sz="800" b="1">
                        <a:effectLst/>
                      </a:endParaRPr>
                    </a:p>
                    <a:p>
                      <a:pPr algn="ctr">
                        <a:lnSpc>
                          <a:spcPct val="100000"/>
                        </a:lnSpc>
                        <a:spcAft>
                          <a:spcPts val="0"/>
                        </a:spcAft>
                      </a:pPr>
                      <a:r>
                        <a:rPr lang="ar-DZ" sz="800" b="1">
                          <a:effectLst/>
                        </a:rPr>
                        <a:t>1 </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a:txBody>
                    <a:bodyPr/>
                    <a:lstStyle/>
                    <a:p>
                      <a:pPr algn="ctr">
                        <a:lnSpc>
                          <a:spcPct val="100000"/>
                        </a:lnSpc>
                        <a:spcAft>
                          <a:spcPts val="0"/>
                        </a:spcAft>
                      </a:pPr>
                      <a:r>
                        <a:rPr lang="ar-DZ" sz="800" b="1" dirty="0">
                          <a:effectLst/>
                        </a:rPr>
                        <a:t>وحدة التعليم الاستكشافية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r>
              <a:tr h="271530">
                <a:tc>
                  <a:txBody>
                    <a:bodyPr/>
                    <a:lstStyle/>
                    <a:p>
                      <a:pPr algn="ctr">
                        <a:lnSpc>
                          <a:spcPct val="100000"/>
                        </a:lnSpc>
                        <a:spcAft>
                          <a:spcPts val="0"/>
                        </a:spcAft>
                      </a:pPr>
                      <a:r>
                        <a:rPr lang="ar-DZ" sz="800" b="1">
                          <a:effectLst/>
                        </a:rPr>
                        <a:t>لغة حية 2</a:t>
                      </a:r>
                      <a:endParaRPr lang="fr-FR" sz="800" b="1">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a:txBody>
                    <a:bodyPr/>
                    <a:lstStyle/>
                    <a:p>
                      <a:pPr algn="ctr">
                        <a:lnSpc>
                          <a:spcPct val="100000"/>
                        </a:lnSpc>
                        <a:spcAft>
                          <a:spcPts val="0"/>
                        </a:spcAft>
                      </a:pPr>
                      <a:r>
                        <a:rPr lang="ar-DZ" sz="800" b="1" dirty="0">
                          <a:effectLst/>
                        </a:rPr>
                        <a:t>لغة حية 1 </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c>
                  <a:txBody>
                    <a:bodyPr/>
                    <a:lstStyle/>
                    <a:p>
                      <a:pPr algn="ctr">
                        <a:lnSpc>
                          <a:spcPct val="100000"/>
                        </a:lnSpc>
                        <a:spcAft>
                          <a:spcPts val="0"/>
                        </a:spcAft>
                      </a:pPr>
                      <a:r>
                        <a:rPr lang="ar-DZ" sz="800" b="1" dirty="0">
                          <a:effectLst/>
                        </a:rPr>
                        <a:t>وحدة التعليم الأفقية</a:t>
                      </a:r>
                      <a:endParaRPr lang="fr-FR" sz="800" b="1" dirty="0">
                        <a:effectLst/>
                        <a:latin typeface="Calibri" panose="020F0502020204030204" pitchFamily="34" charset="0"/>
                        <a:ea typeface="Calibri" panose="020F0502020204030204" pitchFamily="34" charset="0"/>
                        <a:cs typeface="Arial" panose="020B0604020202020204" pitchFamily="34" charset="0"/>
                      </a:endParaRPr>
                    </a:p>
                  </a:txBody>
                  <a:tcPr marL="43434" marR="43434" marT="0" marB="0" anchor="ctr"/>
                </a:tc>
              </a:tr>
            </a:tbl>
          </a:graphicData>
        </a:graphic>
      </p:graphicFrame>
    </p:spTree>
    <p:extLst>
      <p:ext uri="{BB962C8B-B14F-4D97-AF65-F5344CB8AC3E}">
        <p14:creationId xmlns:p14="http://schemas.microsoft.com/office/powerpoint/2010/main" val="83440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0" cy="6858000"/>
          </a:xfrm>
          <a:prstGeom prst="rect">
            <a:avLst/>
          </a:prstGeom>
        </p:spPr>
      </p:pic>
      <p:graphicFrame>
        <p:nvGraphicFramePr>
          <p:cNvPr id="4" name="Tableau 3"/>
          <p:cNvGraphicFramePr>
            <a:graphicFrameLocks noGrp="1"/>
          </p:cNvGraphicFramePr>
          <p:nvPr>
            <p:extLst>
              <p:ext uri="{D42A27DB-BD31-4B8C-83A1-F6EECF244321}">
                <p14:modId xmlns:p14="http://schemas.microsoft.com/office/powerpoint/2010/main" val="3874311172"/>
              </p:ext>
            </p:extLst>
          </p:nvPr>
        </p:nvGraphicFramePr>
        <p:xfrm>
          <a:off x="6074229" y="260817"/>
          <a:ext cx="3178628" cy="6462713"/>
        </p:xfrm>
        <a:graphic>
          <a:graphicData uri="http://schemas.openxmlformats.org/drawingml/2006/table">
            <a:tbl>
              <a:tblPr>
                <a:tableStyleId>{5C22544A-7EE6-4342-B048-85BDC9FD1C3A}</a:tableStyleId>
              </a:tblPr>
              <a:tblGrid>
                <a:gridCol w="3178628"/>
              </a:tblGrid>
              <a:tr h="5932169">
                <a:tc>
                  <a:txBody>
                    <a:bodyPr/>
                    <a:lstStyle/>
                    <a:p>
                      <a:pPr marL="228600" marR="46990" indent="34925" algn="ctr" rtl="1">
                        <a:lnSpc>
                          <a:spcPct val="150000"/>
                        </a:lnSpc>
                        <a:spcAft>
                          <a:spcPts val="0"/>
                        </a:spcAft>
                      </a:pPr>
                      <a:endParaRPr lang="ar-DZ" sz="1400" b="1" dirty="0" smtClean="0">
                        <a:solidFill>
                          <a:srgbClr val="7030A0"/>
                        </a:solidFill>
                        <a:effectLst>
                          <a:outerShdw blurRad="38100" dist="38100" dir="2700000" algn="tl">
                            <a:srgbClr val="000000">
                              <a:alpha val="43137"/>
                            </a:srgbClr>
                          </a:outerShdw>
                        </a:effectLst>
                      </a:endParaRPr>
                    </a:p>
                    <a:p>
                      <a:pPr marL="354013" lvl="0" indent="-90488" algn="just" rtl="1">
                        <a:lnSpc>
                          <a:spcPct val="150000"/>
                        </a:lnSpc>
                        <a:buClr>
                          <a:srgbClr val="C00000"/>
                        </a:buClr>
                        <a:buSzPct val="103000"/>
                        <a:buFont typeface="Wingdings" pitchFamily="2" charset="2"/>
                        <a:buChar char="Ø"/>
                      </a:pPr>
                      <a:r>
                        <a:rPr lang="ar-DZ" sz="1200" b="1" dirty="0" smtClean="0">
                          <a:cs typeface="+mn-cs"/>
                        </a:rPr>
                        <a:t>شعبة بيولوجيا تخصص:</a:t>
                      </a:r>
                    </a:p>
                    <a:p>
                      <a:pPr marL="631825" lvl="0" indent="0" algn="just" rtl="1">
                        <a:lnSpc>
                          <a:spcPct val="150000"/>
                        </a:lnSpc>
                        <a:buClrTx/>
                        <a:buSzPct val="103000"/>
                        <a:buFont typeface="Wingdings" panose="05000000000000000000" pitchFamily="2" charset="2"/>
                        <a:buChar char="§"/>
                      </a:pPr>
                      <a:r>
                        <a:rPr lang="ar-DZ" sz="1200" b="1" dirty="0" smtClean="0">
                          <a:cs typeface="+mn-cs"/>
                        </a:rPr>
                        <a:t> </a:t>
                      </a:r>
                      <a:r>
                        <a:rPr lang="ar-DZ" sz="1200" b="1" dirty="0" err="1" smtClean="0">
                          <a:cs typeface="+mn-cs"/>
                        </a:rPr>
                        <a:t>ميكروبيولوجيا</a:t>
                      </a:r>
                      <a:endParaRPr lang="ar-DZ" sz="1200" b="1" dirty="0" smtClean="0">
                        <a:cs typeface="+mn-cs"/>
                      </a:endParaRPr>
                    </a:p>
                    <a:p>
                      <a:pPr marL="354013" lvl="0" indent="-90488" algn="just" rtl="1">
                        <a:lnSpc>
                          <a:spcPct val="150000"/>
                        </a:lnSpc>
                        <a:buClr>
                          <a:srgbClr val="C00000"/>
                        </a:buClr>
                        <a:buSzPct val="103000"/>
                        <a:buFont typeface="Wingdings" pitchFamily="2" charset="2"/>
                        <a:buChar char="Ø"/>
                      </a:pPr>
                      <a:r>
                        <a:rPr lang="ar-DZ" sz="1200" b="1" dirty="0" err="1" smtClean="0">
                          <a:cs typeface="+mn-cs"/>
                        </a:rPr>
                        <a:t>هيدروبيولوجيا</a:t>
                      </a:r>
                      <a:r>
                        <a:rPr lang="ar-DZ" sz="1200" b="1" baseline="0" dirty="0" smtClean="0">
                          <a:cs typeface="+mn-cs"/>
                        </a:rPr>
                        <a:t> البحار و القارات </a:t>
                      </a:r>
                      <a:r>
                        <a:rPr lang="ar-DZ" sz="1200" b="1" dirty="0" smtClean="0">
                          <a:cs typeface="+mn-cs"/>
                        </a:rPr>
                        <a:t>تخصص</a:t>
                      </a:r>
                      <a:r>
                        <a:rPr lang="ar-DZ" sz="1200" b="1" dirty="0" smtClean="0">
                          <a:cs typeface="+mn-cs"/>
                        </a:rPr>
                        <a:t>:</a:t>
                      </a:r>
                    </a:p>
                    <a:p>
                      <a:pPr marL="628650" lvl="0" indent="0" algn="just" rtl="1">
                        <a:lnSpc>
                          <a:spcPct val="150000"/>
                        </a:lnSpc>
                        <a:buFont typeface="Wingdings" pitchFamily="2" charset="2"/>
                        <a:buChar char="§"/>
                      </a:pPr>
                      <a:r>
                        <a:rPr lang="ar-DZ" sz="1200" b="1" dirty="0" smtClean="0">
                          <a:cs typeface="+mn-cs"/>
                        </a:rPr>
                        <a:t> بيولوجية </a:t>
                      </a:r>
                      <a:r>
                        <a:rPr lang="ar-DZ" sz="1200" b="1" dirty="0" err="1" smtClean="0">
                          <a:cs typeface="+mn-cs"/>
                        </a:rPr>
                        <a:t>و</a:t>
                      </a:r>
                      <a:r>
                        <a:rPr lang="ar-DZ" sz="1200" b="1" dirty="0" smtClean="0">
                          <a:cs typeface="+mn-cs"/>
                        </a:rPr>
                        <a:t> بيئة الأوساط المائية </a:t>
                      </a:r>
                      <a:endParaRPr lang="fr-FR" sz="1200" b="1" dirty="0" smtClean="0">
                        <a:cs typeface="+mn-cs"/>
                      </a:endParaRPr>
                    </a:p>
                    <a:p>
                      <a:pPr marL="263525" lvl="0" indent="90488" algn="just" rtl="1">
                        <a:lnSpc>
                          <a:spcPct val="150000"/>
                        </a:lnSpc>
                        <a:buClr>
                          <a:srgbClr val="C00000"/>
                        </a:buClr>
                        <a:buSzPct val="103000"/>
                        <a:buFont typeface="Wingdings" pitchFamily="2" charset="2"/>
                        <a:buChar char="Ø"/>
                      </a:pPr>
                      <a:r>
                        <a:rPr lang="ar-DZ" sz="1200" b="1" dirty="0" smtClean="0">
                          <a:cs typeface="+mn-cs"/>
                        </a:rPr>
                        <a:t>علوم </a:t>
                      </a:r>
                      <a:r>
                        <a:rPr lang="ar-DZ" sz="1200" b="1" dirty="0" err="1" smtClean="0">
                          <a:cs typeface="+mn-cs"/>
                        </a:rPr>
                        <a:t>فلاحية</a:t>
                      </a:r>
                      <a:r>
                        <a:rPr lang="ar-DZ" sz="1200" b="1" dirty="0" smtClean="0">
                          <a:cs typeface="+mn-cs"/>
                        </a:rPr>
                        <a:t>، تخصص: </a:t>
                      </a:r>
                    </a:p>
                    <a:p>
                      <a:pPr marL="628650" lvl="0" indent="92075" algn="just" rtl="1">
                        <a:lnSpc>
                          <a:spcPct val="150000"/>
                        </a:lnSpc>
                        <a:buFont typeface="Wingdings" pitchFamily="2" charset="2"/>
                        <a:buChar char="§"/>
                      </a:pPr>
                      <a:r>
                        <a:rPr lang="ar-DZ" sz="1200" b="1" dirty="0" smtClean="0">
                          <a:cs typeface="+mn-cs"/>
                        </a:rPr>
                        <a:t>حماية النباتات </a:t>
                      </a:r>
                      <a:endParaRPr lang="ar-DZ" sz="1200" b="1" dirty="0" smtClean="0">
                        <a:cs typeface="+mn-cs"/>
                      </a:endParaRPr>
                    </a:p>
                    <a:p>
                      <a:pPr marL="628650" lvl="0" indent="0" algn="just" rtl="1">
                        <a:lnSpc>
                          <a:spcPct val="150000"/>
                        </a:lnSpc>
                        <a:buFont typeface="Wingdings" pitchFamily="2" charset="2"/>
                        <a:buNone/>
                      </a:pPr>
                      <a:r>
                        <a:rPr lang="ar-DZ" sz="1200" b="1" dirty="0" err="1" smtClean="0">
                          <a:cs typeface="+mn-cs"/>
                        </a:rPr>
                        <a:t>الميكروبيولوجيا</a:t>
                      </a:r>
                      <a:r>
                        <a:rPr lang="ar-DZ" sz="1200" b="1" dirty="0" smtClean="0">
                          <a:cs typeface="+mn-cs"/>
                        </a:rPr>
                        <a:t> </a:t>
                      </a:r>
                      <a:endParaRPr lang="ar-DZ" sz="1200" b="1" dirty="0" smtClean="0">
                        <a:cs typeface="+mn-cs"/>
                      </a:endParaRPr>
                    </a:p>
                    <a:p>
                      <a:pPr marL="263525" lvl="0" indent="90488" algn="just" rtl="1">
                        <a:lnSpc>
                          <a:spcPct val="150000"/>
                        </a:lnSpc>
                        <a:buClr>
                          <a:srgbClr val="C00000"/>
                        </a:buClr>
                        <a:buSzPct val="103000"/>
                        <a:buFont typeface="Wingdings" pitchFamily="2" charset="2"/>
                        <a:buChar char="Ø"/>
                      </a:pPr>
                      <a:r>
                        <a:rPr lang="ar-DZ" sz="1200" b="1" dirty="0" smtClean="0">
                          <a:cs typeface="+mn-cs"/>
                        </a:rPr>
                        <a:t>علوم البيئة و </a:t>
                      </a:r>
                      <a:r>
                        <a:rPr lang="ar-DZ" sz="1200" b="1" dirty="0" smtClean="0">
                          <a:cs typeface="+mn-cs"/>
                        </a:rPr>
                        <a:t>المحيط تخصص:</a:t>
                      </a:r>
                    </a:p>
                    <a:p>
                      <a:pPr marL="631825" lvl="0" indent="80963" algn="just" rtl="1">
                        <a:lnSpc>
                          <a:spcPct val="150000"/>
                        </a:lnSpc>
                        <a:buClrTx/>
                        <a:buSzPct val="103000"/>
                        <a:buFont typeface="Wingdings" pitchFamily="2" charset="2"/>
                        <a:buChar char="§"/>
                      </a:pPr>
                      <a:r>
                        <a:rPr lang="ar-DZ" sz="1200" b="1" dirty="0" smtClean="0">
                          <a:solidFill>
                            <a:schemeClr val="tx1"/>
                          </a:solidFill>
                          <a:cs typeface="+mn-cs"/>
                        </a:rPr>
                        <a:t>علوم البيئة والمحيط</a:t>
                      </a:r>
                    </a:p>
                    <a:p>
                      <a:pPr marL="228600" marR="46990" indent="34925" algn="ctr" rtl="1">
                        <a:lnSpc>
                          <a:spcPct val="150000"/>
                        </a:lnSpc>
                        <a:spcAft>
                          <a:spcPts val="0"/>
                        </a:spcAft>
                      </a:pPr>
                      <a:endParaRPr lang="ar-DZ" sz="1400" b="1" dirty="0" smtClean="0">
                        <a:solidFill>
                          <a:srgbClr val="7030A0"/>
                        </a:solidFill>
                        <a:effectLst>
                          <a:outerShdw blurRad="38100" dist="38100" dir="2700000" algn="tl">
                            <a:srgbClr val="000000">
                              <a:alpha val="43137"/>
                            </a:srgbClr>
                          </a:outerShdw>
                        </a:effectLst>
                      </a:endParaRPr>
                    </a:p>
                    <a:p>
                      <a:pPr marL="228600" marR="46990" indent="34925" algn="ctr" rtl="1">
                        <a:lnSpc>
                          <a:spcPct val="150000"/>
                        </a:lnSpc>
                        <a:spcAft>
                          <a:spcPts val="0"/>
                        </a:spcAft>
                      </a:pPr>
                      <a:r>
                        <a:rPr lang="ar-DZ" sz="1400" b="1" dirty="0" smtClean="0">
                          <a:solidFill>
                            <a:srgbClr val="7030A0"/>
                          </a:solidFill>
                          <a:effectLst>
                            <a:outerShdw blurRad="38100" dist="38100" dir="2700000" algn="tl">
                              <a:srgbClr val="000000">
                                <a:alpha val="43137"/>
                              </a:srgbClr>
                            </a:outerShdw>
                          </a:effectLst>
                        </a:rPr>
                        <a:t>3 </a:t>
                      </a:r>
                      <a:r>
                        <a:rPr lang="ar-DZ" sz="1400" b="1" dirty="0">
                          <a:solidFill>
                            <a:srgbClr val="7030A0"/>
                          </a:solidFill>
                          <a:effectLst>
                            <a:outerShdw blurRad="38100" dist="38100" dir="2700000" algn="tl">
                              <a:srgbClr val="000000">
                                <a:alpha val="43137"/>
                              </a:srgbClr>
                            </a:outerShdw>
                          </a:effectLst>
                        </a:rPr>
                        <a:t>- التكـــوين</a:t>
                      </a:r>
                      <a:endParaRPr lang="fr-FR" sz="1400" b="1" dirty="0">
                        <a:solidFill>
                          <a:srgbClr val="7030A0"/>
                        </a:solidFill>
                        <a:effectLst>
                          <a:outerShdw blurRad="38100" dist="38100" dir="2700000" algn="tl">
                            <a:srgbClr val="000000">
                              <a:alpha val="43137"/>
                            </a:srgbClr>
                          </a:outerShdw>
                        </a:effectLst>
                      </a:endParaRPr>
                    </a:p>
                    <a:p>
                      <a:pPr marL="262890" marR="46990" algn="just" rtl="1">
                        <a:lnSpc>
                          <a:spcPct val="150000"/>
                        </a:lnSpc>
                        <a:spcAft>
                          <a:spcPts val="0"/>
                        </a:spcAft>
                        <a:tabLst>
                          <a:tab pos="243840" algn="r"/>
                          <a:tab pos="962025" algn="r"/>
                        </a:tabLst>
                      </a:pPr>
                      <a:r>
                        <a:rPr lang="ar-DZ" sz="1200" b="1" dirty="0">
                          <a:effectLst/>
                        </a:rPr>
                        <a:t>يضمن المعهد حاليا تكوينا في مستوى التدرج حيث يطبق فيه نظام ل. م. د. </a:t>
                      </a:r>
                      <a:endParaRPr lang="fr-FR" sz="1200" b="1" dirty="0">
                        <a:effectLst/>
                      </a:endParaRPr>
                    </a:p>
                    <a:p>
                      <a:pPr marL="262890" marR="85725" algn="just" rtl="1">
                        <a:lnSpc>
                          <a:spcPct val="150000"/>
                        </a:lnSpc>
                        <a:spcAft>
                          <a:spcPts val="0"/>
                        </a:spcAft>
                        <a:tabLst>
                          <a:tab pos="243840" algn="r"/>
                        </a:tabLst>
                      </a:pPr>
                      <a:r>
                        <a:rPr lang="ar-DZ" sz="1200" b="1" dirty="0">
                          <a:effectLst/>
                        </a:rPr>
                        <a:t>تدوم الدراسة في التدرج ثلاث سنوات ليتحصل الطالب في نهايتها على شهادة الليسانس.  </a:t>
                      </a:r>
                      <a:endParaRPr lang="fr-FR" sz="1200" b="1" dirty="0">
                        <a:effectLst/>
                      </a:endParaRPr>
                    </a:p>
                    <a:p>
                      <a:pPr marL="262890" marR="85725" algn="just" rtl="1">
                        <a:lnSpc>
                          <a:spcPct val="150000"/>
                        </a:lnSpc>
                        <a:spcAft>
                          <a:spcPts val="0"/>
                        </a:spcAft>
                        <a:tabLst>
                          <a:tab pos="243840" algn="r"/>
                        </a:tabLst>
                      </a:pPr>
                      <a:r>
                        <a:rPr lang="ar-DZ" sz="1200" b="1" dirty="0">
                          <a:effectLst/>
                        </a:rPr>
                        <a:t>يمكن للطالب بعدها، حسب رغبته، متابعة دراسته في الماستر لمدة سنتين حسب شروط معينة وفقا للعروض المقدمة في كل سنة جامعية.</a:t>
                      </a:r>
                      <a:endParaRPr lang="fr-FR" sz="1200" b="1" dirty="0">
                        <a:effectLst/>
                      </a:endParaRPr>
                    </a:p>
                    <a:p>
                      <a:pPr marL="342900" marR="85725" lvl="0" indent="-342900" algn="ctr" rtl="1">
                        <a:lnSpc>
                          <a:spcPct val="150000"/>
                        </a:lnSpc>
                        <a:spcAft>
                          <a:spcPts val="0"/>
                        </a:spcAft>
                        <a:buFont typeface="+mj-lt"/>
                        <a:buNone/>
                      </a:pPr>
                      <a:r>
                        <a:rPr lang="ar-DZ" sz="1400" b="1" dirty="0" smtClean="0">
                          <a:solidFill>
                            <a:srgbClr val="7030A0"/>
                          </a:solidFill>
                          <a:effectLst>
                            <a:outerShdw blurRad="38100" dist="38100" dir="2700000" algn="tl">
                              <a:srgbClr val="000000">
                                <a:alpha val="43137"/>
                              </a:srgbClr>
                            </a:outerShdw>
                          </a:effectLst>
                        </a:rPr>
                        <a:t>4- فرص </a:t>
                      </a:r>
                      <a:r>
                        <a:rPr lang="ar-DZ" sz="1400" b="1" dirty="0">
                          <a:solidFill>
                            <a:srgbClr val="7030A0"/>
                          </a:solidFill>
                          <a:effectLst>
                            <a:outerShdw blurRad="38100" dist="38100" dir="2700000" algn="tl">
                              <a:srgbClr val="000000">
                                <a:alpha val="43137"/>
                              </a:srgbClr>
                            </a:outerShdw>
                          </a:effectLst>
                        </a:rPr>
                        <a:t>التشغيل</a:t>
                      </a:r>
                      <a:endParaRPr lang="fr-FR" sz="1400" b="1" dirty="0">
                        <a:solidFill>
                          <a:srgbClr val="7030A0"/>
                        </a:solidFill>
                        <a:effectLst>
                          <a:outerShdw blurRad="38100" dist="38100" dir="2700000" algn="tl">
                            <a:srgbClr val="000000">
                              <a:alpha val="43137"/>
                            </a:srgbClr>
                          </a:outerShdw>
                        </a:effectLst>
                      </a:endParaRPr>
                    </a:p>
                    <a:p>
                      <a:pPr marL="351155" marR="85725" algn="just" rtl="1">
                        <a:lnSpc>
                          <a:spcPct val="150000"/>
                        </a:lnSpc>
                        <a:spcAft>
                          <a:spcPts val="0"/>
                        </a:spcAft>
                      </a:pPr>
                      <a:r>
                        <a:rPr lang="ar-DZ" sz="1200" b="1" dirty="0">
                          <a:effectLst/>
                        </a:rPr>
                        <a:t>    يُمكن لخريجي معهد العلوم والتكنولوجيا الولوج إلى عالم الشغل حسب تخصصاتهم في ميادين عديدة نذكر البعض منها: </a:t>
                      </a:r>
                      <a:endParaRPr lang="fr-FR" sz="1200" b="1" dirty="0">
                        <a:effectLst/>
                      </a:endParaRPr>
                    </a:p>
                  </a:txBody>
                  <a:tcPr marL="60867" marR="60867" marT="0" marB="0">
                    <a:noFill/>
                  </a:tcPr>
                </a:tc>
              </a:tr>
            </a:tbl>
          </a:graphicData>
        </a:graphic>
      </p:graphicFrame>
      <p:cxnSp>
        <p:nvCxnSpPr>
          <p:cNvPr id="7" name="Connecteur droit 6"/>
          <p:cNvCxnSpPr/>
          <p:nvPr/>
        </p:nvCxnSpPr>
        <p:spPr>
          <a:xfrm>
            <a:off x="6024282" y="510988"/>
            <a:ext cx="13447" cy="623943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Tableau 9"/>
          <p:cNvGraphicFramePr>
            <a:graphicFrameLocks noGrp="1"/>
          </p:cNvGraphicFramePr>
          <p:nvPr>
            <p:extLst>
              <p:ext uri="{D42A27DB-BD31-4B8C-83A1-F6EECF244321}">
                <p14:modId xmlns:p14="http://schemas.microsoft.com/office/powerpoint/2010/main" val="2835049283"/>
              </p:ext>
            </p:extLst>
          </p:nvPr>
        </p:nvGraphicFramePr>
        <p:xfrm>
          <a:off x="3080657" y="884539"/>
          <a:ext cx="2819401" cy="5863209"/>
        </p:xfrm>
        <a:graphic>
          <a:graphicData uri="http://schemas.openxmlformats.org/drawingml/2006/table">
            <a:tbl>
              <a:tblPr>
                <a:tableStyleId>{5C22544A-7EE6-4342-B048-85BDC9FD1C3A}</a:tableStyleId>
              </a:tblPr>
              <a:tblGrid>
                <a:gridCol w="2819401"/>
              </a:tblGrid>
              <a:tr h="5687711">
                <a:tc>
                  <a:txBody>
                    <a:bodyPr/>
                    <a:lstStyle/>
                    <a:p>
                      <a:pPr marL="628650" lvl="0" indent="-92075" algn="r" rtl="1">
                        <a:lnSpc>
                          <a:spcPct val="150000"/>
                        </a:lnSpc>
                        <a:spcAft>
                          <a:spcPts val="0"/>
                        </a:spcAft>
                        <a:buClr>
                          <a:srgbClr val="C00000"/>
                        </a:buClr>
                        <a:buFont typeface="Wingdings" panose="05000000000000000000" pitchFamily="2" charset="2"/>
                        <a:buChar char=""/>
                      </a:pPr>
                      <a:r>
                        <a:rPr lang="ar-DZ" sz="1200" b="1" dirty="0" smtClean="0">
                          <a:effectLst/>
                        </a:rPr>
                        <a:t>ميدان علوم وتكنولوجيا:</a:t>
                      </a:r>
                      <a:endParaRPr lang="ar-DZ" sz="1200" b="1" dirty="0" smtClean="0">
                        <a:effectLst/>
                      </a:endParaRPr>
                    </a:p>
                    <a:p>
                      <a:pPr marL="536575" marR="85725" lvl="0" indent="92075" algn="r" rtl="1">
                        <a:lnSpc>
                          <a:spcPct val="150000"/>
                        </a:lnSpc>
                        <a:spcAft>
                          <a:spcPts val="0"/>
                        </a:spcAft>
                        <a:buClr>
                          <a:srgbClr val="C00000"/>
                        </a:buClr>
                        <a:buFont typeface="Wingdings" panose="05000000000000000000" pitchFamily="2" charset="2"/>
                        <a:buChar char=""/>
                      </a:pPr>
                      <a:r>
                        <a:rPr lang="ar-DZ" sz="1200" b="1" dirty="0" smtClean="0">
                          <a:effectLst/>
                        </a:rPr>
                        <a:t>هندسة مدنية</a:t>
                      </a:r>
                      <a:endParaRPr lang="fr-FR" sz="1200" b="1" dirty="0" smtClean="0">
                        <a:effectLst/>
                      </a:endParaRPr>
                    </a:p>
                    <a:p>
                      <a:pPr marL="628650" lvl="0" indent="-92075" algn="r" rtl="1">
                        <a:lnSpc>
                          <a:spcPct val="150000"/>
                        </a:lnSpc>
                        <a:spcAft>
                          <a:spcPts val="0"/>
                        </a:spcAft>
                        <a:buFont typeface="Wingdings" panose="05000000000000000000" pitchFamily="2" charset="2"/>
                        <a:buChar char=""/>
                      </a:pPr>
                      <a:r>
                        <a:rPr lang="ar-DZ" sz="1200" b="1" dirty="0" smtClean="0">
                          <a:effectLst/>
                        </a:rPr>
                        <a:t>مكاتب الدراسات للهندسة المدنية؛</a:t>
                      </a:r>
                      <a:endParaRPr lang="fr-FR" sz="1200" b="1" dirty="0" smtClean="0">
                        <a:effectLst/>
                      </a:endParaRPr>
                    </a:p>
                    <a:p>
                      <a:pPr marL="628650" lvl="0" indent="-92075" algn="r" rtl="1">
                        <a:lnSpc>
                          <a:spcPct val="150000"/>
                        </a:lnSpc>
                        <a:spcAft>
                          <a:spcPts val="0"/>
                        </a:spcAft>
                        <a:buFont typeface="Wingdings" panose="05000000000000000000" pitchFamily="2" charset="2"/>
                        <a:buChar char=""/>
                      </a:pPr>
                      <a:r>
                        <a:rPr lang="ar-DZ" sz="1200" b="1" dirty="0" smtClean="0">
                          <a:effectLst/>
                        </a:rPr>
                        <a:t>مخابر مراقبة ومتابعة البناء والتعمير؛</a:t>
                      </a:r>
                      <a:endParaRPr lang="fr-FR" sz="1200" b="1" dirty="0" smtClean="0">
                        <a:effectLst/>
                      </a:endParaRPr>
                    </a:p>
                    <a:p>
                      <a:pPr marL="628650" lvl="0" indent="-92075" algn="r" rtl="1">
                        <a:lnSpc>
                          <a:spcPct val="150000"/>
                        </a:lnSpc>
                        <a:spcAft>
                          <a:spcPts val="0"/>
                        </a:spcAft>
                        <a:buFont typeface="Wingdings" panose="05000000000000000000" pitchFamily="2" charset="2"/>
                        <a:buChar char=""/>
                      </a:pPr>
                      <a:r>
                        <a:rPr lang="ar-DZ" sz="1200" b="1" dirty="0" smtClean="0">
                          <a:effectLst/>
                        </a:rPr>
                        <a:t>مؤسسات البناء، الري والأشغال العمومية؛</a:t>
                      </a:r>
                      <a:endParaRPr lang="fr-FR" sz="1200" b="1" dirty="0" smtClean="0">
                        <a:effectLst/>
                      </a:endParaRPr>
                    </a:p>
                    <a:p>
                      <a:pPr marL="720725" lvl="0" indent="-184150" algn="r" rtl="1">
                        <a:lnSpc>
                          <a:spcPct val="150000"/>
                        </a:lnSpc>
                        <a:spcAft>
                          <a:spcPts val="0"/>
                        </a:spcAft>
                        <a:buClr>
                          <a:srgbClr val="C00000"/>
                        </a:buClr>
                        <a:buFont typeface="Wingdings" panose="05000000000000000000" pitchFamily="2" charset="2"/>
                        <a:buChar char=""/>
                      </a:pPr>
                      <a:r>
                        <a:rPr lang="ar-DZ" sz="1200" b="1" dirty="0" smtClean="0">
                          <a:effectLst/>
                        </a:rPr>
                        <a:t>هندسة الطرائق </a:t>
                      </a:r>
                      <a:endParaRPr lang="fr-FR" sz="1200" b="1" dirty="0" smtClean="0">
                        <a:effectLst/>
                      </a:endParaRPr>
                    </a:p>
                    <a:p>
                      <a:pPr marL="628650" lvl="0" indent="-92075" algn="r" rtl="1">
                        <a:lnSpc>
                          <a:spcPct val="150000"/>
                        </a:lnSpc>
                        <a:spcAft>
                          <a:spcPts val="0"/>
                        </a:spcAft>
                        <a:buFont typeface="Wingdings" panose="05000000000000000000" pitchFamily="2" charset="2"/>
                        <a:buChar char=""/>
                      </a:pPr>
                      <a:r>
                        <a:rPr lang="ar-DZ" sz="1200" b="1" dirty="0" smtClean="0">
                          <a:effectLst/>
                        </a:rPr>
                        <a:t>الصناعة الصيدلانية ومخابر التحاليل؛</a:t>
                      </a:r>
                      <a:endParaRPr lang="fr-FR" sz="1200" b="1" dirty="0" smtClean="0">
                        <a:effectLst/>
                      </a:endParaRPr>
                    </a:p>
                    <a:p>
                      <a:pPr marL="628650" lvl="0" indent="-92075" algn="r" rtl="1">
                        <a:lnSpc>
                          <a:spcPct val="150000"/>
                        </a:lnSpc>
                        <a:spcAft>
                          <a:spcPts val="0"/>
                        </a:spcAft>
                        <a:buFont typeface="Wingdings" panose="05000000000000000000" pitchFamily="2" charset="2"/>
                        <a:buChar char=""/>
                      </a:pPr>
                      <a:r>
                        <a:rPr lang="ar-DZ" sz="1200" b="1" dirty="0" smtClean="0">
                          <a:effectLst/>
                        </a:rPr>
                        <a:t>هيئات المحيط، البيئة والنظافة؛ </a:t>
                      </a:r>
                      <a:endParaRPr lang="fr-FR" sz="1200" b="1" dirty="0" smtClean="0">
                        <a:effectLst/>
                      </a:endParaRPr>
                    </a:p>
                    <a:p>
                      <a:pPr marL="628650" lvl="0" indent="-92075" algn="r" rtl="1">
                        <a:lnSpc>
                          <a:spcPct val="150000"/>
                        </a:lnSpc>
                        <a:spcAft>
                          <a:spcPts val="0"/>
                        </a:spcAft>
                        <a:buFont typeface="Wingdings" panose="05000000000000000000" pitchFamily="2" charset="2"/>
                        <a:buChar char=""/>
                      </a:pPr>
                      <a:r>
                        <a:rPr lang="ar-DZ" sz="1200" b="1" dirty="0" smtClean="0">
                          <a:effectLst/>
                        </a:rPr>
                        <a:t>الموارد المائية؛</a:t>
                      </a:r>
                      <a:endParaRPr lang="fr-FR" sz="1200" b="1" dirty="0" smtClean="0">
                        <a:effectLst/>
                      </a:endParaRPr>
                    </a:p>
                    <a:p>
                      <a:pPr marL="628650" lvl="0" indent="-92075" algn="r" rtl="1">
                        <a:lnSpc>
                          <a:spcPct val="150000"/>
                        </a:lnSpc>
                        <a:spcAft>
                          <a:spcPts val="0"/>
                        </a:spcAft>
                        <a:buFont typeface="Wingdings" panose="05000000000000000000" pitchFamily="2" charset="2"/>
                        <a:buChar char=""/>
                      </a:pPr>
                      <a:r>
                        <a:rPr lang="ar-DZ" sz="1200" b="1" dirty="0" smtClean="0">
                          <a:effectLst/>
                        </a:rPr>
                        <a:t>الصناعات التحويلية، الزراعية والإنتاج الحيواني.</a:t>
                      </a:r>
                    </a:p>
                    <a:p>
                      <a:pPr marL="628650" lvl="0" indent="-92075" algn="r" rtl="1">
                        <a:lnSpc>
                          <a:spcPct val="150000"/>
                        </a:lnSpc>
                        <a:spcAft>
                          <a:spcPts val="0"/>
                        </a:spcAft>
                        <a:buClr>
                          <a:srgbClr val="C00000"/>
                        </a:buClr>
                        <a:buFont typeface="Wingdings" panose="05000000000000000000" pitchFamily="2" charset="2"/>
                        <a:buChar char=""/>
                      </a:pPr>
                      <a:r>
                        <a:rPr lang="ar-DZ" sz="1200" b="1" dirty="0" smtClean="0">
                          <a:effectLst/>
                        </a:rPr>
                        <a:t>إلكترونيك</a:t>
                      </a:r>
                      <a:endParaRPr lang="fr-FR" sz="1200" b="1" dirty="0">
                        <a:effectLst/>
                      </a:endParaRPr>
                    </a:p>
                    <a:p>
                      <a:pPr marL="628650" lvl="0" indent="-92075" algn="r" rtl="1">
                        <a:lnSpc>
                          <a:spcPct val="150000"/>
                        </a:lnSpc>
                        <a:spcAft>
                          <a:spcPts val="0"/>
                        </a:spcAft>
                        <a:buFont typeface="Wingdings" panose="05000000000000000000" pitchFamily="2" charset="2"/>
                        <a:buChar char=""/>
                      </a:pPr>
                      <a:r>
                        <a:rPr lang="ar-DZ" sz="1200" b="1" dirty="0">
                          <a:effectLst/>
                        </a:rPr>
                        <a:t>الصناعات الالكترونية؛</a:t>
                      </a:r>
                      <a:endParaRPr lang="fr-FR" sz="1200" b="1" dirty="0">
                        <a:effectLst/>
                      </a:endParaRPr>
                    </a:p>
                    <a:p>
                      <a:pPr marL="628650" lvl="0" indent="-92075" algn="r" rtl="1">
                        <a:lnSpc>
                          <a:spcPct val="150000"/>
                        </a:lnSpc>
                        <a:spcAft>
                          <a:spcPts val="0"/>
                        </a:spcAft>
                        <a:buFont typeface="Wingdings" panose="05000000000000000000" pitchFamily="2" charset="2"/>
                        <a:buChar char=""/>
                      </a:pPr>
                      <a:r>
                        <a:rPr lang="ar-DZ" sz="1200" b="1" dirty="0">
                          <a:effectLst/>
                        </a:rPr>
                        <a:t>المعلوماتية والشبكات؛</a:t>
                      </a:r>
                      <a:endParaRPr lang="fr-FR" sz="1200" b="1" dirty="0">
                        <a:effectLst/>
                      </a:endParaRPr>
                    </a:p>
                    <a:p>
                      <a:pPr marL="628650" lvl="0" indent="-92075" algn="r" rtl="1">
                        <a:lnSpc>
                          <a:spcPct val="150000"/>
                        </a:lnSpc>
                        <a:spcAft>
                          <a:spcPts val="0"/>
                        </a:spcAft>
                        <a:buFont typeface="Wingdings" panose="05000000000000000000" pitchFamily="2" charset="2"/>
                        <a:buChar char=""/>
                      </a:pPr>
                      <a:r>
                        <a:rPr lang="ar-DZ" sz="1200" b="1" dirty="0">
                          <a:effectLst/>
                        </a:rPr>
                        <a:t>الاتصالات السلكية واللاسلكية.</a:t>
                      </a:r>
                      <a:endParaRPr lang="fr-FR" sz="1200" b="1" dirty="0">
                        <a:effectLst/>
                      </a:endParaRPr>
                    </a:p>
                    <a:p>
                      <a:pPr marL="628650" lvl="0" indent="-92075" algn="r" rtl="1">
                        <a:lnSpc>
                          <a:spcPct val="150000"/>
                        </a:lnSpc>
                        <a:spcAft>
                          <a:spcPts val="0"/>
                        </a:spcAft>
                        <a:buClr>
                          <a:srgbClr val="C00000"/>
                        </a:buClr>
                        <a:buFont typeface="Wingdings" panose="05000000000000000000" pitchFamily="2" charset="2"/>
                        <a:buChar char=""/>
                      </a:pPr>
                      <a:r>
                        <a:rPr lang="ar-DZ" sz="1200" b="1" dirty="0" smtClean="0">
                          <a:effectLst/>
                        </a:rPr>
                        <a:t>ميدان علوم </a:t>
                      </a:r>
                      <a:r>
                        <a:rPr lang="ar-DZ" sz="1200" b="1" dirty="0">
                          <a:effectLst/>
                        </a:rPr>
                        <a:t>الطبيعة والحياة</a:t>
                      </a:r>
                      <a:endParaRPr lang="fr-FR" sz="1200" b="1" dirty="0">
                        <a:effectLst/>
                      </a:endParaRPr>
                    </a:p>
                    <a:p>
                      <a:pPr marL="628650" lvl="0" indent="-92075" algn="r" rtl="1">
                        <a:lnSpc>
                          <a:spcPct val="150000"/>
                        </a:lnSpc>
                        <a:spcAft>
                          <a:spcPts val="0"/>
                        </a:spcAft>
                        <a:buFont typeface="Wingdings" panose="05000000000000000000" pitchFamily="2" charset="2"/>
                        <a:buChar char=""/>
                      </a:pPr>
                      <a:r>
                        <a:rPr lang="ar-DZ" sz="1200" b="1" dirty="0">
                          <a:effectLst/>
                        </a:rPr>
                        <a:t>مخابر </a:t>
                      </a:r>
                      <a:r>
                        <a:rPr lang="ar-DZ" sz="1200" b="1" dirty="0" smtClean="0">
                          <a:effectLst/>
                        </a:rPr>
                        <a:t>التحاليل؛</a:t>
                      </a:r>
                      <a:endParaRPr lang="fr-FR" sz="1200" b="1" dirty="0">
                        <a:effectLst/>
                      </a:endParaRPr>
                    </a:p>
                    <a:p>
                      <a:pPr marL="628650" lvl="0" indent="-92075" algn="r" rtl="1">
                        <a:lnSpc>
                          <a:spcPct val="150000"/>
                        </a:lnSpc>
                        <a:spcAft>
                          <a:spcPts val="0"/>
                        </a:spcAft>
                        <a:buFont typeface="Wingdings" panose="05000000000000000000" pitchFamily="2" charset="2"/>
                        <a:buChar char=""/>
                      </a:pPr>
                      <a:r>
                        <a:rPr lang="ar-DZ" sz="1200" b="1" dirty="0">
                          <a:effectLst/>
                        </a:rPr>
                        <a:t>المؤسسات </a:t>
                      </a:r>
                      <a:r>
                        <a:rPr lang="ar-DZ" sz="1200" b="1" dirty="0" smtClean="0">
                          <a:effectLst/>
                        </a:rPr>
                        <a:t>الاستشفائية؛</a:t>
                      </a:r>
                      <a:endParaRPr lang="fr-FR" sz="1200" b="1" dirty="0">
                        <a:effectLst/>
                      </a:endParaRPr>
                    </a:p>
                    <a:p>
                      <a:pPr marL="628650" lvl="0" indent="-92075" algn="r" rtl="1">
                        <a:lnSpc>
                          <a:spcPct val="150000"/>
                        </a:lnSpc>
                        <a:spcAft>
                          <a:spcPts val="0"/>
                        </a:spcAft>
                        <a:buFont typeface="Wingdings" panose="05000000000000000000" pitchFamily="2" charset="2"/>
                        <a:buChar char=""/>
                      </a:pPr>
                      <a:r>
                        <a:rPr lang="ar-DZ" sz="1200" b="1" dirty="0">
                          <a:effectLst/>
                        </a:rPr>
                        <a:t>الصناعات </a:t>
                      </a:r>
                      <a:r>
                        <a:rPr lang="ar-DZ" sz="1200" b="1" dirty="0" smtClean="0">
                          <a:effectLst/>
                        </a:rPr>
                        <a:t>الغذائية؛</a:t>
                      </a:r>
                      <a:endParaRPr lang="fr-FR" sz="1200" b="1" dirty="0">
                        <a:effectLst/>
                      </a:endParaRPr>
                    </a:p>
                    <a:p>
                      <a:pPr marL="628650" lvl="0" indent="-92075" algn="r" rtl="1">
                        <a:lnSpc>
                          <a:spcPct val="150000"/>
                        </a:lnSpc>
                        <a:spcAft>
                          <a:spcPts val="0"/>
                        </a:spcAft>
                        <a:buFont typeface="Wingdings" panose="05000000000000000000" pitchFamily="2" charset="2"/>
                        <a:buChar char=""/>
                      </a:pPr>
                      <a:r>
                        <a:rPr lang="ar-DZ" sz="1200" b="1" dirty="0">
                          <a:effectLst/>
                        </a:rPr>
                        <a:t>المجال </a:t>
                      </a:r>
                      <a:r>
                        <a:rPr lang="ar-DZ" sz="1200" b="1" dirty="0" smtClean="0">
                          <a:effectLst/>
                        </a:rPr>
                        <a:t>الفلاحي؛</a:t>
                      </a:r>
                      <a:endParaRPr lang="fr-FR" sz="1200" b="1" dirty="0">
                        <a:effectLst/>
                      </a:endParaRPr>
                    </a:p>
                    <a:p>
                      <a:pPr marL="628650" lvl="0" indent="-92075" algn="r" rtl="1">
                        <a:lnSpc>
                          <a:spcPct val="150000"/>
                        </a:lnSpc>
                        <a:spcAft>
                          <a:spcPts val="0"/>
                        </a:spcAft>
                        <a:buFont typeface="Wingdings" panose="05000000000000000000" pitchFamily="2" charset="2"/>
                        <a:buChar char=""/>
                      </a:pPr>
                      <a:r>
                        <a:rPr lang="ar-DZ" sz="1200" b="1" dirty="0">
                          <a:effectLst/>
                        </a:rPr>
                        <a:t>مجال </a:t>
                      </a:r>
                      <a:r>
                        <a:rPr lang="ar-DZ" sz="1200" b="1" dirty="0" smtClean="0">
                          <a:effectLst/>
                        </a:rPr>
                        <a:t>البيئة</a:t>
                      </a:r>
                      <a:endParaRPr lang="ar-DZ" sz="700" b="1" dirty="0" smtClean="0">
                        <a:effectLst/>
                      </a:endParaRPr>
                    </a:p>
                    <a:p>
                      <a:pPr marL="446088" lvl="0" indent="-92075" algn="r" rtl="1">
                        <a:lnSpc>
                          <a:spcPct val="150000"/>
                        </a:lnSpc>
                        <a:spcAft>
                          <a:spcPts val="0"/>
                        </a:spcAft>
                        <a:buFont typeface="Wingdings" panose="05000000000000000000" pitchFamily="2" charset="2"/>
                        <a:buNone/>
                      </a:pPr>
                      <a:endParaRPr lang="fr-FR" sz="500" dirty="0">
                        <a:effectLst/>
                      </a:endParaRPr>
                    </a:p>
                  </a:txBody>
                  <a:tcPr marL="56619" marR="56619" marT="0" marB="0">
                    <a:noFill/>
                  </a:tcPr>
                </a:tc>
              </a:tr>
            </a:tbl>
          </a:graphicData>
        </a:graphic>
      </p:graphicFrame>
      <p:cxnSp>
        <p:nvCxnSpPr>
          <p:cNvPr id="12" name="Connecteur droit 11"/>
          <p:cNvCxnSpPr/>
          <p:nvPr/>
        </p:nvCxnSpPr>
        <p:spPr>
          <a:xfrm>
            <a:off x="3078955" y="632012"/>
            <a:ext cx="45756" cy="6118412"/>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504" y="4846150"/>
            <a:ext cx="2951514" cy="707886"/>
          </a:xfrm>
          <a:prstGeom prst="rect">
            <a:avLst/>
          </a:prstGeom>
        </p:spPr>
        <p:txBody>
          <a:bodyPr wrap="square">
            <a:spAutoFit/>
          </a:bodyPr>
          <a:lstStyle/>
          <a:p>
            <a:pPr algn="r" rtl="1"/>
            <a:r>
              <a:rPr lang="ar-DZ" sz="1000" b="1" dirty="0" smtClean="0">
                <a:latin typeface="Times New Roman" panose="02020603050405020304" pitchFamily="18" charset="0"/>
                <a:ea typeface="Calibri" panose="020F0502020204030204" pitchFamily="34" charset="0"/>
                <a:cs typeface="Sultan normal"/>
              </a:rPr>
              <a:t>    المركز </a:t>
            </a:r>
            <a:r>
              <a:rPr lang="ar-DZ" sz="1000" b="1" dirty="0">
                <a:latin typeface="Times New Roman" panose="02020603050405020304" pitchFamily="18" charset="0"/>
                <a:ea typeface="Calibri" panose="020F0502020204030204" pitchFamily="34" charset="0"/>
                <a:cs typeface="Sultan normal"/>
              </a:rPr>
              <a:t>الجامعي مرسلي عبد الله، وادي مرزوق، </a:t>
            </a:r>
            <a:r>
              <a:rPr lang="ar-DZ" sz="1000" b="1" dirty="0" err="1">
                <a:latin typeface="Times New Roman" panose="02020603050405020304" pitchFamily="18" charset="0"/>
                <a:ea typeface="Calibri" panose="020F0502020204030204" pitchFamily="34" charset="0"/>
                <a:cs typeface="Sultan normal"/>
              </a:rPr>
              <a:t>تيبازة</a:t>
            </a:r>
            <a:r>
              <a:rPr lang="ar-DZ" sz="1000" b="1" dirty="0">
                <a:latin typeface="Times New Roman" panose="02020603050405020304" pitchFamily="18" charset="0"/>
                <a:ea typeface="Calibri" panose="020F0502020204030204" pitchFamily="34" charset="0"/>
                <a:cs typeface="Sultan normal"/>
              </a:rPr>
              <a:t> </a:t>
            </a:r>
            <a:r>
              <a:rPr lang="ar-DZ" sz="1000" b="1" dirty="0" smtClean="0">
                <a:latin typeface="Times New Roman" panose="02020603050405020304" pitchFamily="18" charset="0"/>
                <a:ea typeface="Calibri" panose="020F0502020204030204" pitchFamily="34" charset="0"/>
                <a:cs typeface="Sultan normal"/>
              </a:rPr>
              <a:t>42000 </a:t>
            </a:r>
          </a:p>
          <a:p>
            <a:pPr algn="r" rtl="1"/>
            <a:endParaRPr lang="ar-DZ" sz="1000" b="1" dirty="0" smtClean="0">
              <a:latin typeface="Times New Roman" panose="02020603050405020304" pitchFamily="18" charset="0"/>
              <a:ea typeface="Calibri" panose="020F0502020204030204" pitchFamily="34" charset="0"/>
              <a:cs typeface="Sultan normal"/>
            </a:endParaRPr>
          </a:p>
          <a:p>
            <a:pPr algn="r" rtl="1"/>
            <a:r>
              <a:rPr lang="ar-DZ" sz="1000" b="1" dirty="0" smtClean="0">
                <a:latin typeface="Times New Roman" panose="02020603050405020304" pitchFamily="18" charset="0"/>
                <a:ea typeface="Calibri" panose="020F0502020204030204" pitchFamily="34" charset="0"/>
                <a:cs typeface="Sultan normal"/>
              </a:rPr>
              <a:t>             </a:t>
            </a:r>
            <a:endParaRPr lang="ar-DZ" sz="1000" b="1" dirty="0" smtClean="0">
              <a:latin typeface="Times New Roman" panose="02020603050405020304" pitchFamily="18" charset="0"/>
              <a:ea typeface="Calibri" panose="020F0502020204030204" pitchFamily="34" charset="0"/>
              <a:cs typeface="Sultan normal"/>
            </a:endParaRPr>
          </a:p>
          <a:p>
            <a:pPr algn="r" rtl="1"/>
            <a:endParaRPr lang="fr-FR" sz="1000" b="1" dirty="0"/>
          </a:p>
        </p:txBody>
      </p:sp>
      <p:pic>
        <p:nvPicPr>
          <p:cNvPr id="13" name="Picture 7" descr="RÃ©sultat de recherche d'images pour &quot;icone adresse png&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8241" y="4853792"/>
            <a:ext cx="206828" cy="206828"/>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1364388" y="5426359"/>
            <a:ext cx="1042988" cy="230832"/>
          </a:xfrm>
          <a:prstGeom prst="rect">
            <a:avLst/>
          </a:prstGeom>
          <a:noFill/>
        </p:spPr>
        <p:txBody>
          <a:bodyPr wrap="square" rtlCol="0">
            <a:spAutoFit/>
          </a:bodyPr>
          <a:lstStyle/>
          <a:p>
            <a:r>
              <a:rPr lang="fr-FR" sz="900" b="1" dirty="0"/>
              <a:t>024 37 10 </a:t>
            </a:r>
            <a:r>
              <a:rPr lang="fr-FR" sz="900" b="1" dirty="0" smtClean="0"/>
              <a:t>03</a:t>
            </a:r>
            <a:endParaRPr lang="fr-FR" sz="900" b="1" dirty="0"/>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6596" y="5441149"/>
            <a:ext cx="238679" cy="238679"/>
          </a:xfrm>
          <a:prstGeom prst="rect">
            <a:avLst/>
          </a:prstGeom>
        </p:spPr>
      </p:pic>
      <p:pic>
        <p:nvPicPr>
          <p:cNvPr id="20" name="Imag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5553" y="5795010"/>
            <a:ext cx="173062" cy="125730"/>
          </a:xfrm>
          <a:prstGeom prst="rect">
            <a:avLst/>
          </a:prstGeom>
        </p:spPr>
      </p:pic>
      <p:sp>
        <p:nvSpPr>
          <p:cNvPr id="21" name="Rectangle 20"/>
          <p:cNvSpPr/>
          <p:nvPr/>
        </p:nvSpPr>
        <p:spPr>
          <a:xfrm>
            <a:off x="875935" y="5731470"/>
            <a:ext cx="1260281" cy="230832"/>
          </a:xfrm>
          <a:prstGeom prst="rect">
            <a:avLst/>
          </a:prstGeom>
        </p:spPr>
        <p:txBody>
          <a:bodyPr wrap="none">
            <a:spAutoFit/>
          </a:bodyPr>
          <a:lstStyle/>
          <a:p>
            <a:r>
              <a:rPr lang="en-US" sz="900" b="1" dirty="0">
                <a:latin typeface="Cambria" panose="02040503050406030204" pitchFamily="18" charset="0"/>
                <a:ea typeface="Calibri" panose="020F0502020204030204" pitchFamily="34" charset="0"/>
                <a:cs typeface="Sultan normal"/>
              </a:rPr>
              <a:t>sec.fs.ut@gmail.com</a:t>
            </a:r>
            <a:endParaRPr lang="fr-FR" sz="900" b="1" dirty="0">
              <a:latin typeface="Cambria" panose="02040503050406030204" pitchFamily="18" charset="0"/>
            </a:endParaRPr>
          </a:p>
        </p:txBody>
      </p:sp>
      <p:sp>
        <p:nvSpPr>
          <p:cNvPr id="22" name="ZoneTexte 21"/>
          <p:cNvSpPr txBox="1"/>
          <p:nvPr/>
        </p:nvSpPr>
        <p:spPr>
          <a:xfrm>
            <a:off x="251460" y="1760221"/>
            <a:ext cx="2606040" cy="2648417"/>
          </a:xfrm>
          <a:prstGeom prst="rect">
            <a:avLst/>
          </a:prstGeom>
          <a:noFill/>
        </p:spPr>
        <p:txBody>
          <a:bodyPr wrap="square" rtlCol="0">
            <a:spAutoFit/>
          </a:bodyPr>
          <a:lstStyle/>
          <a:p>
            <a:pPr marL="502285" marR="46990" indent="-180340" algn="ctr" rtl="1">
              <a:lnSpc>
                <a:spcPct val="115000"/>
              </a:lnSpc>
              <a:spcAft>
                <a:spcPts val="0"/>
              </a:spcAft>
            </a:pPr>
            <a:r>
              <a:rPr lang="ar-DZ" sz="1400" b="1" dirty="0" smtClean="0">
                <a:solidFill>
                  <a:srgbClr val="7030A0"/>
                </a:solidFill>
                <a:effectLst>
                  <a:outerShdw blurRad="38100" dist="38100" dir="2700000" algn="tl">
                    <a:srgbClr val="000000">
                      <a:alpha val="43137"/>
                    </a:srgbClr>
                  </a:outerShdw>
                </a:effectLst>
              </a:rPr>
              <a:t>5- إجراءات التسجيل</a:t>
            </a:r>
            <a:endParaRPr lang="fr-FR" sz="1400" b="1" dirty="0" smtClean="0">
              <a:solidFill>
                <a:srgbClr val="7030A0"/>
              </a:solidFill>
              <a:effectLst>
                <a:outerShdw blurRad="38100" dist="38100" dir="2700000" algn="tl">
                  <a:srgbClr val="000000">
                    <a:alpha val="43137"/>
                  </a:srgbClr>
                </a:outerShdw>
              </a:effectLst>
            </a:endParaRPr>
          </a:p>
          <a:p>
            <a:pPr marL="263525" marR="46990" indent="-263525" algn="just" rtl="1">
              <a:lnSpc>
                <a:spcPct val="115000"/>
              </a:lnSpc>
              <a:spcAft>
                <a:spcPts val="0"/>
              </a:spcAft>
            </a:pPr>
            <a:r>
              <a:rPr lang="ar-DZ" sz="1200" b="1" dirty="0" smtClean="0"/>
              <a:t>         يُمكن للطالب الحائز على شهادة </a:t>
            </a:r>
            <a:r>
              <a:rPr lang="ar-DZ" sz="1200" b="1" dirty="0" err="1" smtClean="0"/>
              <a:t>البكالوريا</a:t>
            </a:r>
            <a:r>
              <a:rPr lang="ar-DZ" sz="1200" b="1" dirty="0" smtClean="0"/>
              <a:t> في الشعب الرياضيات، الرياضيات تقني والعلوم التجريبية القيام بالتسجيل الأولي عبر الانترنت، وهنا يجب التأكيد على ضرورة ملء بطاقة الرغبات بعناية وفقا للمنشور الوزاري المحدد لشروط التسجيل في كل تخصص، ثم التسجيل النهائي بعد الحصول على وثيقة التوجيه. </a:t>
            </a:r>
            <a:endParaRPr lang="fr-FR" sz="1200" b="1" dirty="0" smtClean="0"/>
          </a:p>
          <a:p>
            <a:pPr marL="405765" marR="180340" indent="-180340" algn="ctr" rtl="1">
              <a:lnSpc>
                <a:spcPct val="115000"/>
              </a:lnSpc>
              <a:spcAft>
                <a:spcPts val="0"/>
              </a:spcAft>
              <a:tabLst>
                <a:tab pos="2932430" algn="r"/>
              </a:tabLst>
            </a:pPr>
            <a:r>
              <a:rPr lang="en-US" sz="1200" b="1" dirty="0" smtClean="0"/>
              <a:t> </a:t>
            </a:r>
            <a:r>
              <a:rPr lang="ar-DZ" sz="1200" b="1" dirty="0" smtClean="0"/>
              <a:t> </a:t>
            </a:r>
            <a:endParaRPr lang="fr-FR" sz="1200" b="1" dirty="0" smtClean="0"/>
          </a:p>
          <a:p>
            <a:endParaRPr lang="fr-FR" sz="1200" dirty="0"/>
          </a:p>
        </p:txBody>
      </p:sp>
    </p:spTree>
    <p:extLst>
      <p:ext uri="{BB962C8B-B14F-4D97-AF65-F5344CB8AC3E}">
        <p14:creationId xmlns:p14="http://schemas.microsoft.com/office/powerpoint/2010/main" val="272578752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487</Words>
  <Application>Microsoft Office PowerPoint</Application>
  <PresentationFormat>Affichage à l'écran (4:3)</PresentationFormat>
  <Paragraphs>134</Paragraphs>
  <Slides>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vt:i4>
      </vt:variant>
    </vt:vector>
  </HeadingPairs>
  <TitlesOfParts>
    <vt:vector size="10" baseType="lpstr">
      <vt:lpstr>Arial</vt:lpstr>
      <vt:lpstr>Calibri</vt:lpstr>
      <vt:lpstr>Calibri Light</vt:lpstr>
      <vt:lpstr>Cambria</vt:lpstr>
      <vt:lpstr>Sultan normal</vt:lpstr>
      <vt:lpstr>Times New Roman</vt:lpstr>
      <vt:lpstr>Wingdings</vt:lpstr>
      <vt:lpstr>Thème Office</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250 G4</dc:creator>
  <cp:lastModifiedBy>WAHIBA</cp:lastModifiedBy>
  <cp:revision>27</cp:revision>
  <dcterms:created xsi:type="dcterms:W3CDTF">2019-07-09T19:50:52Z</dcterms:created>
  <dcterms:modified xsi:type="dcterms:W3CDTF">2021-01-04T12:01:19Z</dcterms:modified>
</cp:coreProperties>
</file>