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426" y="60"/>
      </p:cViewPr>
      <p:guideLst>
        <p:guide orient="horz" pos="2160"/>
        <p:guide pos="37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331190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382104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179095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143592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201883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21507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416958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376752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211289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380804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0103877-2DC1-4E86-8BFE-8EB2E4DC0682}" type="datetimeFigureOut">
              <a:rPr lang="fr-FR" smtClean="0"/>
              <a:pPr/>
              <a:t>04/01/2021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51783B-4B11-4049-962C-D5C074B2914C}" type="slidenum">
              <a:rPr lang="fr-FR" smtClean="0"/>
              <a:pPr/>
              <a:t>‹N°›</a:t>
            </a:fld>
            <a:endParaRPr lang="fr-FR"/>
          </a:p>
        </p:txBody>
      </p:sp>
    </p:spTree>
    <p:extLst>
      <p:ext uri="{BB962C8B-B14F-4D97-AF65-F5344CB8AC3E}">
        <p14:creationId xmlns:p14="http://schemas.microsoft.com/office/powerpoint/2010/main" val="267442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03877-2DC1-4E86-8BFE-8EB2E4DC0682}" type="datetimeFigureOut">
              <a:rPr lang="fr-FR" smtClean="0"/>
              <a:pPr/>
              <a:t>04/01/2021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1783B-4B11-4049-962C-D5C074B2914C}" type="slidenum">
              <a:rPr lang="fr-FR" smtClean="0"/>
              <a:pPr/>
              <a:t>‹N°›</a:t>
            </a:fld>
            <a:endParaRPr lang="fr-FR"/>
          </a:p>
        </p:txBody>
      </p:sp>
    </p:spTree>
    <p:extLst>
      <p:ext uri="{BB962C8B-B14F-4D97-AF65-F5344CB8AC3E}">
        <p14:creationId xmlns:p14="http://schemas.microsoft.com/office/powerpoint/2010/main" val="2970743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7" name="Rectangle à coins arrondis 26"/>
          <p:cNvSpPr/>
          <p:nvPr/>
        </p:nvSpPr>
        <p:spPr>
          <a:xfrm>
            <a:off x="6133381" y="4684144"/>
            <a:ext cx="2820837" cy="1820173"/>
          </a:xfrm>
          <a:prstGeom prst="round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2594391017"/>
              </p:ext>
            </p:extLst>
          </p:nvPr>
        </p:nvGraphicFramePr>
        <p:xfrm>
          <a:off x="-738331" y="354298"/>
          <a:ext cx="4465865" cy="644869"/>
        </p:xfrm>
        <a:graphic>
          <a:graphicData uri="http://schemas.openxmlformats.org/drawingml/2006/table">
            <a:tbl>
              <a:tblPr>
                <a:tableStyleId>{5C22544A-7EE6-4342-B048-85BDC9FD1C3A}</a:tableStyleId>
              </a:tblPr>
              <a:tblGrid>
                <a:gridCol w="4465865"/>
              </a:tblGrid>
              <a:tr h="644869">
                <a:tc>
                  <a:txBody>
                    <a:bodyPr/>
                    <a:lstStyle/>
                    <a:p>
                      <a:pPr algn="ctr" rtl="1">
                        <a:lnSpc>
                          <a:spcPct val="115000"/>
                        </a:lnSpc>
                        <a:spcAft>
                          <a:spcPts val="0"/>
                        </a:spcAft>
                      </a:pPr>
                      <a:r>
                        <a:rPr lang="ar-DZ" sz="1200" b="1" dirty="0">
                          <a:solidFill>
                            <a:schemeClr val="bg1"/>
                          </a:solidFill>
                          <a:effectLst/>
                          <a:cs typeface="+mj-cs"/>
                        </a:rPr>
                        <a:t>وزارة التعليم العالي والبحث العلمي</a:t>
                      </a:r>
                      <a:endParaRPr lang="fr-FR" sz="1200" b="1" dirty="0">
                        <a:solidFill>
                          <a:schemeClr val="bg1"/>
                        </a:solidFill>
                        <a:effectLst/>
                        <a:cs typeface="+mj-cs"/>
                      </a:endParaRPr>
                    </a:p>
                    <a:p>
                      <a:pPr algn="ctr" rtl="1">
                        <a:lnSpc>
                          <a:spcPct val="115000"/>
                        </a:lnSpc>
                        <a:spcAft>
                          <a:spcPts val="0"/>
                        </a:spcAft>
                      </a:pPr>
                      <a:r>
                        <a:rPr lang="ar-DZ" sz="1200" b="1" dirty="0">
                          <a:solidFill>
                            <a:schemeClr val="bg1"/>
                          </a:solidFill>
                          <a:effectLst/>
                          <a:cs typeface="+mj-cs"/>
                        </a:rPr>
                        <a:t>المركز الجامعي مرسلي عبد الله- تيبازة</a:t>
                      </a:r>
                      <a:r>
                        <a:rPr lang="ar-DZ" sz="1200" b="1" dirty="0">
                          <a:effectLst/>
                          <a:cs typeface="+mj-cs"/>
                        </a:rPr>
                        <a:t>-</a:t>
                      </a:r>
                      <a:endParaRPr lang="fr-FR" sz="1200" b="1" dirty="0">
                        <a:effectLst/>
                        <a:cs typeface="+mj-cs"/>
                      </a:endParaRPr>
                    </a:p>
                    <a:p>
                      <a:pPr algn="ctr">
                        <a:lnSpc>
                          <a:spcPct val="115000"/>
                        </a:lnSpc>
                        <a:spcAft>
                          <a:spcPts val="0"/>
                        </a:spcAft>
                      </a:pPr>
                      <a:r>
                        <a:rPr lang="en-US" sz="1200" b="1" dirty="0">
                          <a:effectLst/>
                          <a:cs typeface="+mj-cs"/>
                        </a:rPr>
                        <a:t> </a:t>
                      </a:r>
                      <a:endParaRPr lang="fr-FR" sz="1200" b="1" dirty="0">
                        <a:effectLst/>
                        <a:latin typeface="Calibri" panose="020F0502020204030204" pitchFamily="34" charset="0"/>
                        <a:ea typeface="Calibri" panose="020F0502020204030204" pitchFamily="34" charset="0"/>
                        <a:cs typeface="+mj-cs"/>
                      </a:endParaRPr>
                    </a:p>
                  </a:txBody>
                  <a:tcPr marL="67151" marR="67151"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391767524"/>
              </p:ext>
            </p:extLst>
          </p:nvPr>
        </p:nvGraphicFramePr>
        <p:xfrm>
          <a:off x="-10886" y="4755339"/>
          <a:ext cx="2103665" cy="192786"/>
        </p:xfrm>
        <a:graphic>
          <a:graphicData uri="http://schemas.openxmlformats.org/drawingml/2006/table">
            <a:tbl>
              <a:tblPr>
                <a:tableStyleId>{5C22544A-7EE6-4342-B048-85BDC9FD1C3A}</a:tableStyleId>
              </a:tblPr>
              <a:tblGrid>
                <a:gridCol w="2103665"/>
              </a:tblGrid>
              <a:tr h="184023">
                <a:tc>
                  <a:txBody>
                    <a:bodyPr/>
                    <a:lstStyle/>
                    <a:p>
                      <a:pPr algn="ctr" rtl="1">
                        <a:lnSpc>
                          <a:spcPct val="115000"/>
                        </a:lnSpc>
                        <a:spcBef>
                          <a:spcPts val="1200"/>
                        </a:spcBef>
                        <a:spcAft>
                          <a:spcPts val="300"/>
                        </a:spcAft>
                      </a:pPr>
                      <a:r>
                        <a:rPr lang="ar-DZ" sz="1100" b="0" kern="0" cap="none" spc="0" dirty="0" smtClean="0">
                          <a:ln w="0"/>
                          <a:solidFill>
                            <a:schemeClr val="accent1">
                              <a:lumMod val="50000"/>
                            </a:schemeClr>
                          </a:solidFill>
                          <a:effectLst>
                            <a:outerShdw blurRad="38100" dist="25400" dir="5400000" algn="ctr" rotWithShape="0">
                              <a:srgbClr val="6E747A">
                                <a:alpha val="43000"/>
                              </a:srgbClr>
                            </a:outerShdw>
                          </a:effectLst>
                        </a:rPr>
                        <a:t>السنة </a:t>
                      </a:r>
                      <a:r>
                        <a:rPr lang="ar-DZ" sz="1100" b="0" kern="0" cap="none" spc="0" dirty="0">
                          <a:ln w="0"/>
                          <a:solidFill>
                            <a:schemeClr val="accent1">
                              <a:lumMod val="50000"/>
                            </a:schemeClr>
                          </a:solidFill>
                          <a:effectLst>
                            <a:outerShdw blurRad="38100" dist="25400" dir="5400000" algn="ctr" rotWithShape="0">
                              <a:srgbClr val="6E747A">
                                <a:alpha val="43000"/>
                              </a:srgbClr>
                            </a:outerShdw>
                          </a:effectLst>
                        </a:rPr>
                        <a:t>الجامعية </a:t>
                      </a:r>
                      <a:r>
                        <a:rPr lang="ar-DZ" sz="1100" b="0" kern="0" cap="none" spc="0">
                          <a:ln w="0"/>
                          <a:solidFill>
                            <a:schemeClr val="accent1">
                              <a:lumMod val="50000"/>
                            </a:schemeClr>
                          </a:solidFill>
                          <a:effectLst>
                            <a:outerShdw blurRad="38100" dist="25400" dir="5400000" algn="ctr" rotWithShape="0">
                              <a:srgbClr val="6E747A">
                                <a:alpha val="43000"/>
                              </a:srgbClr>
                            </a:outerShdw>
                          </a:effectLst>
                        </a:rPr>
                        <a:t>"</a:t>
                      </a:r>
                      <a:r>
                        <a:rPr lang="ar-DZ" sz="1100" b="0" kern="0" cap="none" spc="0" smtClean="0">
                          <a:ln w="0"/>
                          <a:solidFill>
                            <a:schemeClr val="accent1">
                              <a:lumMod val="50000"/>
                            </a:schemeClr>
                          </a:solidFill>
                          <a:effectLst>
                            <a:outerShdw blurRad="38100" dist="25400" dir="5400000" algn="ctr" rotWithShape="0">
                              <a:srgbClr val="6E747A">
                                <a:alpha val="43000"/>
                              </a:srgbClr>
                            </a:outerShdw>
                          </a:effectLst>
                        </a:rPr>
                        <a:t>2020-2021"</a:t>
                      </a:r>
                      <a:endParaRPr lang="fr-FR" sz="1200" b="0" kern="1600" cap="none" spc="0" dirty="0">
                        <a:ln w="0"/>
                        <a:solidFill>
                          <a:schemeClr val="accent1">
                            <a:lumMod val="50000"/>
                          </a:schemeClr>
                        </a:solidFill>
                        <a:effectLst>
                          <a:outerShdw blurRad="38100" dist="25400" dir="5400000" algn="ctr" rotWithShape="0">
                            <a:srgbClr val="6E747A">
                              <a:alpha val="43000"/>
                            </a:srgbClr>
                          </a:outerShdw>
                        </a:effectLst>
                        <a:latin typeface="Cambria" panose="02040503050406030204" pitchFamily="18" charset="0"/>
                        <a:ea typeface="Times New Roman" panose="02020603050405020304" pitchFamily="18" charset="0"/>
                        <a:cs typeface="Times New Roman" panose="02020603050405020304" pitchFamily="18" charset="0"/>
                      </a:endParaRPr>
                    </a:p>
                  </a:txBody>
                  <a:tcPr marL="67151" marR="67151"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84" y="3493698"/>
            <a:ext cx="2656936" cy="1328467"/>
          </a:xfrm>
          <a:prstGeom prst="rect">
            <a:avLst/>
          </a:prstGeom>
          <a:ln>
            <a:noFill/>
          </a:ln>
          <a:effectLst>
            <a:outerShdw blurRad="292100" dist="139700" dir="2700000" algn="tl" rotWithShape="0">
              <a:srgbClr val="333333">
                <a:alpha val="65000"/>
              </a:srgbClr>
            </a:outerShdw>
          </a:effectLst>
        </p:spPr>
      </p:pic>
      <p:pic>
        <p:nvPicPr>
          <p:cNvPr id="12" name="Picture 7" descr="RÃ©sultat de recherche d'images pour &quot;icone adresse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5521" y="5662542"/>
            <a:ext cx="206828" cy="2068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5644368"/>
            <a:ext cx="2574744" cy="230832"/>
          </a:xfrm>
          <a:prstGeom prst="rect">
            <a:avLst/>
          </a:prstGeom>
        </p:spPr>
        <p:txBody>
          <a:bodyPr wrap="none">
            <a:spAutoFit/>
          </a:bodyPr>
          <a:lstStyle/>
          <a:p>
            <a:r>
              <a:rPr lang="ar-DZ" sz="900" dirty="0" smtClean="0">
                <a:latin typeface="Times New Roman" panose="02020603050405020304" pitchFamily="18" charset="0"/>
                <a:ea typeface="Calibri" panose="020F0502020204030204" pitchFamily="34" charset="0"/>
                <a:cs typeface="Sultan normal"/>
              </a:rPr>
              <a:t>ا</a:t>
            </a:r>
            <a:r>
              <a:rPr lang="ar-DZ" sz="900" b="1" dirty="0" smtClean="0">
                <a:latin typeface="Times New Roman" panose="02020603050405020304" pitchFamily="18" charset="0"/>
                <a:ea typeface="Calibri" panose="020F0502020204030204" pitchFamily="34" charset="0"/>
                <a:cs typeface="Sultan normal"/>
              </a:rPr>
              <a:t>لمركز </a:t>
            </a:r>
            <a:r>
              <a:rPr lang="ar-DZ" sz="900" b="1" dirty="0">
                <a:latin typeface="Times New Roman" panose="02020603050405020304" pitchFamily="18" charset="0"/>
                <a:ea typeface="Calibri" panose="020F0502020204030204" pitchFamily="34" charset="0"/>
                <a:cs typeface="Sultan normal"/>
              </a:rPr>
              <a:t>الجامعي مرسلي عبد الله، وادي مرزوق، تيبازة 42000</a:t>
            </a:r>
            <a:endParaRPr lang="fr-FR" sz="900" b="1" dirty="0"/>
          </a:p>
        </p:txBody>
      </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594" y="5883612"/>
            <a:ext cx="238679" cy="238679"/>
          </a:xfrm>
          <a:prstGeom prst="rect">
            <a:avLst/>
          </a:prstGeom>
        </p:spPr>
      </p:pic>
      <p:sp>
        <p:nvSpPr>
          <p:cNvPr id="15" name="ZoneTexte 14"/>
          <p:cNvSpPr txBox="1"/>
          <p:nvPr/>
        </p:nvSpPr>
        <p:spPr>
          <a:xfrm>
            <a:off x="1580474" y="5884223"/>
            <a:ext cx="1042988" cy="230832"/>
          </a:xfrm>
          <a:prstGeom prst="rect">
            <a:avLst/>
          </a:prstGeom>
          <a:noFill/>
        </p:spPr>
        <p:txBody>
          <a:bodyPr wrap="square" rtlCol="0">
            <a:spAutoFit/>
          </a:bodyPr>
          <a:lstStyle/>
          <a:p>
            <a:r>
              <a:rPr lang="fr-FR" sz="900" b="1" dirty="0"/>
              <a:t>024 37 10 </a:t>
            </a:r>
            <a:r>
              <a:rPr lang="fr-FR" sz="900" b="1" dirty="0" smtClean="0"/>
              <a:t>03</a:t>
            </a:r>
            <a:endParaRPr lang="fr-FR" sz="900" b="1" dirty="0"/>
          </a:p>
        </p:txBody>
      </p:sp>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3901" y="6174845"/>
            <a:ext cx="220081" cy="159889"/>
          </a:xfrm>
          <a:prstGeom prst="rect">
            <a:avLst/>
          </a:prstGeom>
        </p:spPr>
      </p:pic>
      <p:sp>
        <p:nvSpPr>
          <p:cNvPr id="17" name="Rectangle 16"/>
          <p:cNvSpPr/>
          <p:nvPr/>
        </p:nvSpPr>
        <p:spPr>
          <a:xfrm>
            <a:off x="1106164" y="6151997"/>
            <a:ext cx="1260281" cy="230832"/>
          </a:xfrm>
          <a:prstGeom prst="rect">
            <a:avLst/>
          </a:prstGeom>
        </p:spPr>
        <p:txBody>
          <a:bodyPr wrap="none">
            <a:spAutoFit/>
          </a:bodyPr>
          <a:lstStyle/>
          <a:p>
            <a:r>
              <a:rPr lang="en-US" sz="900" b="1" dirty="0">
                <a:latin typeface="Cambria" panose="02040503050406030204" pitchFamily="18" charset="0"/>
                <a:ea typeface="Calibri" panose="020F0502020204030204" pitchFamily="34" charset="0"/>
                <a:cs typeface="Sultan normal"/>
              </a:rPr>
              <a:t>sec.fs.ut@gmail.com</a:t>
            </a:r>
            <a:endParaRPr lang="fr-FR" sz="900" b="1" dirty="0">
              <a:latin typeface="Cambria" panose="02040503050406030204" pitchFamily="18" charset="0"/>
            </a:endParaRPr>
          </a:p>
        </p:txBody>
      </p:sp>
      <p:sp>
        <p:nvSpPr>
          <p:cNvPr id="19" name="ZoneTexte 18"/>
          <p:cNvSpPr txBox="1"/>
          <p:nvPr/>
        </p:nvSpPr>
        <p:spPr>
          <a:xfrm>
            <a:off x="3126436" y="0"/>
            <a:ext cx="2881090" cy="677108"/>
          </a:xfrm>
          <a:prstGeom prst="rect">
            <a:avLst/>
          </a:prstGeom>
          <a:noFill/>
          <a:ln>
            <a:noFill/>
          </a:ln>
        </p:spPr>
        <p:txBody>
          <a:bodyPr wrap="square" rtlCol="0">
            <a:spAutoFit/>
          </a:bodyPr>
          <a:lstStyle/>
          <a:p>
            <a:pPr algn="ctr" rtl="1"/>
            <a:r>
              <a:rPr lang="ar-SA" sz="900" b="1" dirty="0"/>
              <a:t> </a:t>
            </a:r>
            <a:endParaRPr lang="fr-FR" sz="900" b="1" dirty="0"/>
          </a:p>
          <a:p>
            <a:pPr algn="ctr" rtl="1"/>
            <a:r>
              <a:rPr lang="ar-DZ" sz="1000" b="1" dirty="0">
                <a:solidFill>
                  <a:srgbClr val="0070C0"/>
                </a:solidFill>
              </a:rPr>
              <a:t>المقاييس المقررة في السنة الأولى</a:t>
            </a:r>
            <a:endParaRPr lang="fr-FR" sz="1000" b="1" dirty="0">
              <a:solidFill>
                <a:srgbClr val="0070C0"/>
              </a:solidFill>
            </a:endParaRPr>
          </a:p>
          <a:p>
            <a:pPr algn="ctr" rtl="1"/>
            <a:r>
              <a:rPr lang="ar-DZ" sz="1000" b="1" dirty="0">
                <a:solidFill>
                  <a:srgbClr val="0070C0"/>
                </a:solidFill>
              </a:rPr>
              <a:t>(جذع مشترك علوم الطبيعة و الحياة)</a:t>
            </a:r>
            <a:endParaRPr lang="fr-FR" sz="1000" b="1" dirty="0">
              <a:solidFill>
                <a:srgbClr val="0070C0"/>
              </a:solidFill>
            </a:endParaRPr>
          </a:p>
          <a:p>
            <a:pPr algn="ctr" rtl="1"/>
            <a:r>
              <a:rPr lang="ar-DZ" sz="900" b="1" dirty="0"/>
              <a:t> </a:t>
            </a:r>
            <a:endParaRPr lang="fr-FR" sz="900" b="1" dirty="0"/>
          </a:p>
        </p:txBody>
      </p:sp>
      <p:graphicFrame>
        <p:nvGraphicFramePr>
          <p:cNvPr id="20" name="Tableau 19"/>
          <p:cNvGraphicFramePr>
            <a:graphicFrameLocks noGrp="1"/>
          </p:cNvGraphicFramePr>
          <p:nvPr>
            <p:extLst>
              <p:ext uri="{D42A27DB-BD31-4B8C-83A1-F6EECF244321}">
                <p14:modId xmlns:p14="http://schemas.microsoft.com/office/powerpoint/2010/main" val="62777521"/>
              </p:ext>
            </p:extLst>
          </p:nvPr>
        </p:nvGraphicFramePr>
        <p:xfrm>
          <a:off x="3083968" y="552092"/>
          <a:ext cx="2906425" cy="2778294"/>
        </p:xfrm>
        <a:graphic>
          <a:graphicData uri="http://schemas.openxmlformats.org/drawingml/2006/table">
            <a:tbl>
              <a:tblPr firstRow="1" firstCol="1" bandRow="1">
                <a:tableStyleId>{5C22544A-7EE6-4342-B048-85BDC9FD1C3A}</a:tableStyleId>
              </a:tblPr>
              <a:tblGrid>
                <a:gridCol w="380960"/>
                <a:gridCol w="859971"/>
                <a:gridCol w="370115"/>
                <a:gridCol w="813765"/>
                <a:gridCol w="481614"/>
              </a:tblGrid>
              <a:tr h="452116">
                <a:tc>
                  <a:txBody>
                    <a:bodyPr/>
                    <a:lstStyle/>
                    <a:p>
                      <a:pPr algn="ctr" rtl="1">
                        <a:lnSpc>
                          <a:spcPct val="107000"/>
                        </a:lnSpc>
                        <a:spcAft>
                          <a:spcPts val="0"/>
                        </a:spcAft>
                      </a:pPr>
                      <a:r>
                        <a:rPr lang="ar-DZ" sz="800" b="1" dirty="0">
                          <a:effectLst/>
                        </a:rPr>
                        <a:t>معامل المقياس</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السداسي الثاني</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معامل المقياس</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السداسي الأول</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الوحدات التعليمية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301410">
                <a:tc>
                  <a:txBody>
                    <a:bodyPr/>
                    <a:lstStyle/>
                    <a:p>
                      <a:pPr algn="ctr" rtl="1">
                        <a:lnSpc>
                          <a:spcPct val="107000"/>
                        </a:lnSpc>
                        <a:spcAft>
                          <a:spcPts val="0"/>
                        </a:spcAft>
                      </a:pPr>
                      <a:r>
                        <a:rPr lang="ar-DZ" sz="800" b="1" dirty="0">
                          <a:effectLst/>
                        </a:rPr>
                        <a:t>3</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كيمياء 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3</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الكيمياء العامة والعضوية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3">
                  <a:txBody>
                    <a:bodyPr/>
                    <a:lstStyle/>
                    <a:p>
                      <a:pPr algn="ctr" rtl="1">
                        <a:lnSpc>
                          <a:spcPct val="107000"/>
                        </a:lnSpc>
                        <a:spcAft>
                          <a:spcPts val="0"/>
                        </a:spcAft>
                      </a:pPr>
                      <a:r>
                        <a:rPr lang="ar-DZ" sz="800" b="1" dirty="0">
                          <a:effectLst/>
                        </a:rPr>
                        <a:t>وحدة التعليم الأساسية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226192">
                <a:tc>
                  <a:txBody>
                    <a:bodyPr/>
                    <a:lstStyle/>
                    <a:p>
                      <a:pPr algn="ctr" rtl="1">
                        <a:lnSpc>
                          <a:spcPct val="107000"/>
                        </a:lnSpc>
                        <a:spcAft>
                          <a:spcPts val="0"/>
                        </a:spcAft>
                      </a:pPr>
                      <a:r>
                        <a:rPr lang="ar-DZ" sz="800" b="1">
                          <a:effectLst/>
                        </a:rPr>
                        <a:t>3</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بيولوجيا نباتية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2">
                  <a:txBody>
                    <a:bodyPr/>
                    <a:lstStyle/>
                    <a:p>
                      <a:pPr algn="ctr" rtl="1">
                        <a:lnSpc>
                          <a:spcPct val="107000"/>
                        </a:lnSpc>
                        <a:spcAft>
                          <a:spcPts val="0"/>
                        </a:spcAft>
                      </a:pPr>
                      <a:r>
                        <a:rPr lang="ar-DZ" sz="800" b="1" dirty="0">
                          <a:effectLst/>
                        </a:rPr>
                        <a:t>4</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2">
                  <a:txBody>
                    <a:bodyPr/>
                    <a:lstStyle/>
                    <a:p>
                      <a:pPr algn="ctr" rtl="1">
                        <a:lnSpc>
                          <a:spcPct val="107000"/>
                        </a:lnSpc>
                        <a:spcAft>
                          <a:spcPts val="0"/>
                        </a:spcAft>
                      </a:pPr>
                      <a:r>
                        <a:rPr lang="ar-DZ" sz="800" b="1" dirty="0">
                          <a:effectLst/>
                        </a:rPr>
                        <a:t>بيولوجيا الخلية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vMerge="1">
                  <a:txBody>
                    <a:bodyPr/>
                    <a:lstStyle/>
                    <a:p>
                      <a:endParaRPr lang="fr-FR"/>
                    </a:p>
                  </a:txBody>
                  <a:tcPr/>
                </a:tc>
              </a:tr>
              <a:tr h="221924">
                <a:tc>
                  <a:txBody>
                    <a:bodyPr/>
                    <a:lstStyle/>
                    <a:p>
                      <a:pPr algn="ctr" rtl="1">
                        <a:lnSpc>
                          <a:spcPct val="107000"/>
                        </a:lnSpc>
                        <a:spcAft>
                          <a:spcPts val="0"/>
                        </a:spcAft>
                      </a:pPr>
                      <a:r>
                        <a:rPr lang="ar-DZ" sz="800" b="1">
                          <a:effectLst/>
                        </a:rPr>
                        <a:t>3</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بيولوجيا حيوانية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01410">
                <a:tc>
                  <a:txBody>
                    <a:bodyPr/>
                    <a:lstStyle/>
                    <a:p>
                      <a:pPr algn="ctr" rtl="1">
                        <a:lnSpc>
                          <a:spcPct val="107000"/>
                        </a:lnSpc>
                        <a:spcAft>
                          <a:spcPts val="0"/>
                        </a:spcAft>
                      </a:pPr>
                      <a:r>
                        <a:rPr lang="ar-DZ" sz="800" b="1">
                          <a:effectLst/>
                        </a:rPr>
                        <a:t>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فيزياء</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رياضيات احصاء و اعلام آلي</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2">
                  <a:txBody>
                    <a:bodyPr/>
                    <a:lstStyle/>
                    <a:p>
                      <a:pPr algn="ctr" rtl="1">
                        <a:lnSpc>
                          <a:spcPct val="107000"/>
                        </a:lnSpc>
                        <a:spcAft>
                          <a:spcPts val="0"/>
                        </a:spcAft>
                      </a:pPr>
                      <a:r>
                        <a:rPr lang="ar-DZ" sz="800" b="1" dirty="0">
                          <a:effectLst/>
                        </a:rPr>
                        <a:t>وحدة التعليم المنهجية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301410">
                <a:tc rowSpan="2">
                  <a:txBody>
                    <a:bodyPr/>
                    <a:lstStyle/>
                    <a:p>
                      <a:pPr algn="ctr" rtl="1">
                        <a:lnSpc>
                          <a:spcPct val="107000"/>
                        </a:lnSpc>
                        <a:spcAft>
                          <a:spcPts val="0"/>
                        </a:spcAft>
                      </a:pPr>
                      <a:r>
                        <a:rPr lang="ar-DZ" sz="800" b="1" dirty="0">
                          <a:effectLst/>
                        </a:rPr>
                        <a:t>2</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2">
                  <a:txBody>
                    <a:bodyPr/>
                    <a:lstStyle/>
                    <a:p>
                      <a:pPr algn="ctr" rtl="1">
                        <a:lnSpc>
                          <a:spcPct val="107000"/>
                        </a:lnSpc>
                        <a:spcAft>
                          <a:spcPts val="0"/>
                        </a:spcAft>
                      </a:pPr>
                      <a:r>
                        <a:rPr lang="ar-DZ" sz="800" b="1">
                          <a:effectLst/>
                        </a:rPr>
                        <a:t>تقنيات الاتصال و</a:t>
                      </a:r>
                      <a:endParaRPr lang="fr-FR" sz="800" b="1">
                        <a:effectLst/>
                      </a:endParaRPr>
                    </a:p>
                    <a:p>
                      <a:pPr algn="ctr" rtl="1">
                        <a:lnSpc>
                          <a:spcPct val="107000"/>
                        </a:lnSpc>
                        <a:spcAft>
                          <a:spcPts val="0"/>
                        </a:spcAft>
                      </a:pPr>
                      <a:r>
                        <a:rPr lang="ar-DZ" sz="800" b="1">
                          <a:effectLst/>
                        </a:rPr>
                        <a:t>التعبير 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تقنيات الاتصال و</a:t>
                      </a:r>
                      <a:endParaRPr lang="fr-FR" sz="800" b="1" dirty="0">
                        <a:effectLst/>
                      </a:endParaRPr>
                    </a:p>
                    <a:p>
                      <a:pPr algn="ctr" rtl="1">
                        <a:lnSpc>
                          <a:spcPct val="107000"/>
                        </a:lnSpc>
                        <a:spcAft>
                          <a:spcPts val="0"/>
                        </a:spcAft>
                      </a:pPr>
                      <a:r>
                        <a:rPr lang="ar-DZ" sz="800" b="1" dirty="0">
                          <a:effectLst/>
                        </a:rPr>
                        <a:t>التعبير 1</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vMerge="1">
                  <a:txBody>
                    <a:bodyPr/>
                    <a:lstStyle/>
                    <a:p>
                      <a:endParaRPr lang="fr-FR"/>
                    </a:p>
                  </a:txBody>
                  <a:tcPr/>
                </a:tc>
              </a:tr>
              <a:tr h="452116">
                <a:tc vMerge="1">
                  <a:txBody>
                    <a:bodyPr/>
                    <a:lstStyle/>
                    <a:p>
                      <a:endParaRPr lang="fr-FR"/>
                    </a:p>
                  </a:txBody>
                  <a:tcPr/>
                </a:tc>
                <a:tc vMerge="1">
                  <a:txBody>
                    <a:bodyPr/>
                    <a:lstStyle/>
                    <a:p>
                      <a:endParaRPr lang="fr-FR"/>
                    </a:p>
                  </a:txBody>
                  <a:tcPr/>
                </a:tc>
                <a:tc>
                  <a:txBody>
                    <a:bodyPr/>
                    <a:lstStyle/>
                    <a:p>
                      <a:pPr algn="ctr" rtl="1">
                        <a:lnSpc>
                          <a:spcPct val="107000"/>
                        </a:lnSpc>
                        <a:spcAft>
                          <a:spcPts val="0"/>
                        </a:spcAft>
                      </a:pPr>
                      <a:r>
                        <a:rPr lang="ar-DZ" sz="800" b="1">
                          <a:effectLst/>
                        </a:rPr>
                        <a:t>3</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جيولوجيا</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وحدة التعليم الاستكشافية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452116">
                <a:tc>
                  <a:txBody>
                    <a:bodyPr/>
                    <a:lstStyle/>
                    <a:p>
                      <a:pPr algn="ctr" rtl="1">
                        <a:lnSpc>
                          <a:spcPct val="107000"/>
                        </a:lnSpc>
                        <a:spcAft>
                          <a:spcPts val="0"/>
                        </a:spcAft>
                      </a:pPr>
                      <a:r>
                        <a:rPr lang="ar-DZ" sz="800" b="1" dirty="0">
                          <a:effectLst/>
                        </a:rPr>
                        <a:t>1</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أساليب العمل</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1</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تاريخ العلوم البيولوجية</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وحدة التعليم الأفقية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bl>
          </a:graphicData>
        </a:graphic>
      </p:graphicFrame>
      <p:sp>
        <p:nvSpPr>
          <p:cNvPr id="25" name="Rectangle 24"/>
          <p:cNvSpPr/>
          <p:nvPr/>
        </p:nvSpPr>
        <p:spPr>
          <a:xfrm>
            <a:off x="6202392" y="5011947"/>
            <a:ext cx="2717319" cy="1384995"/>
          </a:xfrm>
          <a:prstGeom prst="rect">
            <a:avLst/>
          </a:prstGeom>
        </p:spPr>
        <p:txBody>
          <a:bodyPr wrap="square">
            <a:spAutoFit/>
          </a:bodyPr>
          <a:lstStyle/>
          <a:p>
            <a:pPr marL="128588" indent="-128588" algn="justLow" rtl="1"/>
            <a:r>
              <a:rPr lang="ar-DZ" sz="1200" b="1" dirty="0" smtClean="0"/>
              <a:t>يُمكن للطالب الحائز على شهادة </a:t>
            </a:r>
            <a:r>
              <a:rPr lang="ar-DZ" sz="1200" b="1" dirty="0" err="1" smtClean="0"/>
              <a:t>البكالوريا</a:t>
            </a:r>
            <a:r>
              <a:rPr lang="ar-DZ" sz="1200" b="1" dirty="0" smtClean="0"/>
              <a:t> في الشعب الرياضيات، الرياضيات تقني والعلوم التجريبية القيام بالتسجيل الأولي عبر الانترنت، وهنا يجب التأكيد على ضرورة ملء بطاقة الرغبات بعناية وفقا للمنشور الوزاري المحدد لشروط التسجيل في كل تخصص، ثم التسجيل النهائي بعد الحصول على وثيقة </a:t>
            </a:r>
            <a:r>
              <a:rPr lang="ar-DZ" sz="1200" b="1" dirty="0" err="1" smtClean="0"/>
              <a:t>التوجيه.</a:t>
            </a:r>
            <a:r>
              <a:rPr lang="ar-DZ" sz="1200" b="1" dirty="0" smtClean="0"/>
              <a:t> </a:t>
            </a:r>
            <a:endParaRPr lang="fr-FR" sz="1200" b="1" dirty="0"/>
          </a:p>
        </p:txBody>
      </p:sp>
      <p:sp>
        <p:nvSpPr>
          <p:cNvPr id="26" name="ZoneTexte 25"/>
          <p:cNvSpPr txBox="1"/>
          <p:nvPr/>
        </p:nvSpPr>
        <p:spPr>
          <a:xfrm>
            <a:off x="6901132" y="4615132"/>
            <a:ext cx="1466490" cy="369332"/>
          </a:xfrm>
          <a:prstGeom prst="rect">
            <a:avLst/>
          </a:prstGeom>
          <a:noFill/>
        </p:spPr>
        <p:txBody>
          <a:bodyPr wrap="square" rtlCol="0">
            <a:spAutoFit/>
          </a:bodyPr>
          <a:lstStyle/>
          <a:p>
            <a:pPr marL="128588" indent="-128588" algn="ctr" rtl="1"/>
            <a:r>
              <a:rPr lang="ar-DZ" b="1" dirty="0" smtClean="0">
                <a:solidFill>
                  <a:srgbClr val="0070C0"/>
                </a:solidFill>
              </a:rPr>
              <a:t>إجراءات التسجيل</a:t>
            </a:r>
          </a:p>
        </p:txBody>
      </p:sp>
      <p:sp>
        <p:nvSpPr>
          <p:cNvPr id="29" name="Ellipse 28"/>
          <p:cNvSpPr/>
          <p:nvPr/>
        </p:nvSpPr>
        <p:spPr>
          <a:xfrm>
            <a:off x="0" y="4623758"/>
            <a:ext cx="2562045" cy="500333"/>
          </a:xfrm>
          <a:prstGeom prst="ellipse">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30" name="ZoneTexte 29"/>
          <p:cNvSpPr txBox="1"/>
          <p:nvPr/>
        </p:nvSpPr>
        <p:spPr>
          <a:xfrm>
            <a:off x="267418" y="4684145"/>
            <a:ext cx="2113472" cy="307777"/>
          </a:xfrm>
          <a:prstGeom prst="rect">
            <a:avLst/>
          </a:prstGeom>
          <a:noFill/>
        </p:spPr>
        <p:txBody>
          <a:bodyPr wrap="square" rtlCol="0">
            <a:spAutoFit/>
          </a:bodyPr>
          <a:lstStyle/>
          <a:p>
            <a:pPr algn="r" rtl="1"/>
            <a:r>
              <a:rPr lang="ar-DZ" sz="1400" b="1" dirty="0" smtClean="0">
                <a:solidFill>
                  <a:schemeClr val="accent2">
                    <a:lumMod val="75000"/>
                  </a:schemeClr>
                </a:solidFill>
                <a:effectLst>
                  <a:outerShdw blurRad="38100" dist="38100" dir="2700000" algn="tl">
                    <a:srgbClr val="000000">
                      <a:alpha val="43137"/>
                    </a:srgbClr>
                  </a:outerShdw>
                </a:effectLst>
              </a:rPr>
              <a:t>السنة الجامعية </a:t>
            </a:r>
            <a:r>
              <a:rPr lang="fr-FR" sz="1400" b="1" dirty="0" smtClean="0">
                <a:solidFill>
                  <a:schemeClr val="accent2">
                    <a:lumMod val="75000"/>
                  </a:schemeClr>
                </a:solidFill>
                <a:effectLst>
                  <a:outerShdw blurRad="38100" dist="38100" dir="2700000" algn="tl">
                    <a:srgbClr val="000000">
                      <a:alpha val="43137"/>
                    </a:srgbClr>
                  </a:outerShdw>
                </a:effectLst>
              </a:rPr>
              <a:t>« 2021-2020 »</a:t>
            </a:r>
            <a:endParaRPr lang="fr-FR"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147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à coins arrondis 19"/>
          <p:cNvSpPr/>
          <p:nvPr/>
        </p:nvSpPr>
        <p:spPr>
          <a:xfrm>
            <a:off x="4813540" y="543464"/>
            <a:ext cx="3890513" cy="6202393"/>
          </a:xfrm>
          <a:prstGeom prst="roundRect">
            <a:avLst/>
          </a:prstGeom>
          <a:ln w="28575">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7" name="Rectangle à coins arrondis 16"/>
          <p:cNvSpPr/>
          <p:nvPr/>
        </p:nvSpPr>
        <p:spPr>
          <a:xfrm>
            <a:off x="6034177" y="516026"/>
            <a:ext cx="2971800" cy="536621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1350"/>
          </a:p>
        </p:txBody>
      </p:sp>
      <p:sp>
        <p:nvSpPr>
          <p:cNvPr id="10" name="Rectangle à coins arrondis 9"/>
          <p:cNvSpPr/>
          <p:nvPr/>
        </p:nvSpPr>
        <p:spPr>
          <a:xfrm>
            <a:off x="6034177" y="821237"/>
            <a:ext cx="2971800" cy="53725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1350"/>
          </a:p>
        </p:txBody>
      </p:sp>
      <p:sp>
        <p:nvSpPr>
          <p:cNvPr id="13" name="Rectangle à coins arrondis 12"/>
          <p:cNvSpPr/>
          <p:nvPr/>
        </p:nvSpPr>
        <p:spPr>
          <a:xfrm>
            <a:off x="0" y="1343271"/>
            <a:ext cx="3113484" cy="533205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a:p>
            <a:pPr marL="128588" indent="-128588" algn="just" rtl="1">
              <a:buFontTx/>
              <a:buChar char="-"/>
            </a:pPr>
            <a:endParaRPr lang="ar-DZ" sz="1050" b="1" dirty="0"/>
          </a:p>
        </p:txBody>
      </p:sp>
      <p:sp>
        <p:nvSpPr>
          <p:cNvPr id="12" name="Rectangle à coins arrondis 11"/>
          <p:cNvSpPr/>
          <p:nvPr/>
        </p:nvSpPr>
        <p:spPr>
          <a:xfrm>
            <a:off x="3122134" y="1278778"/>
            <a:ext cx="3058715" cy="469718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rtl="1"/>
            <a:endParaRPr lang="ar-DZ" sz="1350" b="1" dirty="0"/>
          </a:p>
          <a:p>
            <a:pPr rtl="1"/>
            <a:endParaRPr lang="ar-DZ" sz="1350" b="1" dirty="0"/>
          </a:p>
          <a:p>
            <a:pPr rtl="1"/>
            <a:endParaRPr lang="ar-DZ" sz="1350" b="1" dirty="0"/>
          </a:p>
          <a:p>
            <a:pPr rtl="1"/>
            <a:endParaRPr lang="ar-DZ" sz="1350" b="1" dirty="0"/>
          </a:p>
          <a:p>
            <a:pPr rtl="1"/>
            <a:endParaRPr lang="ar-DZ" sz="1350" b="1" dirty="0"/>
          </a:p>
          <a:p>
            <a:pPr rtl="1"/>
            <a:endParaRPr lang="ar-DZ" sz="1350" b="1" dirty="0"/>
          </a:p>
          <a:p>
            <a:pPr rtl="1"/>
            <a:endParaRPr lang="ar-DZ" sz="1350" b="1" dirty="0"/>
          </a:p>
          <a:p>
            <a:pPr rtl="1"/>
            <a:endParaRPr lang="ar-DZ" sz="1350" b="1" dirty="0"/>
          </a:p>
          <a:p>
            <a:pPr rtl="1"/>
            <a:endParaRPr lang="ar-DZ" sz="1350" b="1" dirty="0"/>
          </a:p>
          <a:p>
            <a:pPr rtl="1"/>
            <a:endParaRPr lang="ar-DZ" sz="1350" b="1" dirty="0"/>
          </a:p>
          <a:p>
            <a:pPr rtl="1"/>
            <a:endParaRPr lang="ar-DZ" sz="1350" b="1" dirty="0"/>
          </a:p>
          <a:p>
            <a:pPr rtl="1"/>
            <a:endParaRPr lang="ar-DZ" sz="1350" b="1" dirty="0"/>
          </a:p>
          <a:p>
            <a:pPr rtl="1"/>
            <a:endParaRPr lang="ar-DZ" sz="1350" b="1" dirty="0"/>
          </a:p>
          <a:p>
            <a:pPr marL="128588" indent="-128588" algn="just" rtl="1">
              <a:buFontTx/>
              <a:buChar char="-"/>
            </a:pPr>
            <a:endParaRPr lang="fr-FR" sz="90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Image 5"/>
          <p:cNvPicPr>
            <a:picLocks noChangeAspect="1"/>
          </p:cNvPicPr>
          <p:nvPr/>
        </p:nvPicPr>
        <p:blipFill>
          <a:blip r:embed="rId3" cstate="print"/>
          <a:stretch>
            <a:fillRect/>
          </a:stretch>
        </p:blipFill>
        <p:spPr>
          <a:xfrm>
            <a:off x="2277374" y="5132717"/>
            <a:ext cx="2640339" cy="1613139"/>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1625984" y="5762445"/>
            <a:ext cx="559894" cy="1095555"/>
          </a:xfrm>
          <a:prstGeom prst="rect">
            <a:avLst/>
          </a:prstGeom>
          <a:ln>
            <a:noFill/>
          </a:ln>
          <a:effectLst>
            <a:softEdge rad="112500"/>
          </a:effectLst>
        </p:spPr>
      </p:pic>
      <p:sp>
        <p:nvSpPr>
          <p:cNvPr id="8" name="Rectangle 7"/>
          <p:cNvSpPr/>
          <p:nvPr/>
        </p:nvSpPr>
        <p:spPr>
          <a:xfrm>
            <a:off x="7965008" y="3788657"/>
            <a:ext cx="184731" cy="257506"/>
          </a:xfrm>
          <a:prstGeom prst="rect">
            <a:avLst/>
          </a:prstGeom>
        </p:spPr>
        <p:txBody>
          <a:bodyPr wrap="none">
            <a:spAutoFit/>
          </a:bodyPr>
          <a:lstStyle/>
          <a:p>
            <a:pPr algn="just" rtl="1">
              <a:lnSpc>
                <a:spcPct val="107000"/>
              </a:lnSpc>
              <a:spcAft>
                <a:spcPts val="600"/>
              </a:spcAft>
            </a:pPr>
            <a:endParaRPr lang="fr-FR" sz="1050" b="1" dirty="0">
              <a:latin typeface="Calibri" panose="020F0502020204030204" pitchFamily="34" charset="0"/>
              <a:ea typeface="Calibri" panose="020F0502020204030204" pitchFamily="34" charset="0"/>
              <a:cs typeface="Arial" panose="020B0604020202020204" pitchFamily="34" charset="0"/>
            </a:endParaRPr>
          </a:p>
        </p:txBody>
      </p:sp>
      <p:pic>
        <p:nvPicPr>
          <p:cNvPr id="16" name="Image 15"/>
          <p:cNvPicPr>
            <a:picLocks noChangeAspect="1"/>
          </p:cNvPicPr>
          <p:nvPr/>
        </p:nvPicPr>
        <p:blipFill>
          <a:blip r:embed="rId5" cstate="print"/>
          <a:stretch>
            <a:fillRect/>
          </a:stretch>
        </p:blipFill>
        <p:spPr>
          <a:xfrm rot="656514">
            <a:off x="7460826" y="5093192"/>
            <a:ext cx="1579385" cy="1244873"/>
          </a:xfrm>
          <a:prstGeom prst="roundRect">
            <a:avLst>
              <a:gd name="adj" fmla="val 16667"/>
            </a:avLst>
          </a:prstGeom>
          <a:ln>
            <a:no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slope"/>
            <a:contourClr>
              <a:srgbClr val="969696"/>
            </a:contourClr>
          </a:sp3d>
        </p:spPr>
      </p:pic>
      <p:sp>
        <p:nvSpPr>
          <p:cNvPr id="23" name="Rectangle à coins arrondis 22"/>
          <p:cNvSpPr/>
          <p:nvPr/>
        </p:nvSpPr>
        <p:spPr>
          <a:xfrm>
            <a:off x="2352380" y="1751161"/>
            <a:ext cx="2432649" cy="3329797"/>
          </a:xfrm>
          <a:prstGeom prst="roundRect">
            <a:avLst/>
          </a:prstGeom>
          <a:ln w="190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4" name="ZoneTexte 23"/>
          <p:cNvSpPr txBox="1"/>
          <p:nvPr/>
        </p:nvSpPr>
        <p:spPr>
          <a:xfrm>
            <a:off x="2432649" y="1856546"/>
            <a:ext cx="2432649" cy="3208571"/>
          </a:xfrm>
          <a:prstGeom prst="rect">
            <a:avLst/>
          </a:prstGeom>
          <a:noFill/>
        </p:spPr>
        <p:txBody>
          <a:bodyPr wrap="square" rtlCol="0">
            <a:spAutoFit/>
          </a:bodyPr>
          <a:lstStyle/>
          <a:p>
            <a:pPr algn="ctr" rtl="1">
              <a:lnSpc>
                <a:spcPct val="150000"/>
              </a:lnSpc>
            </a:pPr>
            <a:r>
              <a:rPr lang="fr-FR" sz="1400" b="1" dirty="0" smtClean="0">
                <a:solidFill>
                  <a:srgbClr val="0070C0"/>
                </a:solidFill>
              </a:rPr>
              <a:t>3</a:t>
            </a:r>
            <a:r>
              <a:rPr lang="ar-DZ" sz="1400" b="1" dirty="0" smtClean="0">
                <a:solidFill>
                  <a:srgbClr val="0070C0"/>
                </a:solidFill>
              </a:rPr>
              <a:t>- التخصصات </a:t>
            </a:r>
            <a:endParaRPr lang="ar-DZ" sz="1400" b="1" dirty="0">
              <a:solidFill>
                <a:srgbClr val="0070C0"/>
              </a:solidFill>
            </a:endParaRPr>
          </a:p>
          <a:p>
            <a:pPr algn="just" rtl="1">
              <a:lnSpc>
                <a:spcPct val="150000"/>
              </a:lnSpc>
            </a:pPr>
            <a:endParaRPr lang="fr-FR" sz="100" b="1" dirty="0"/>
          </a:p>
          <a:p>
            <a:pPr algn="r" rtl="1">
              <a:lnSpc>
                <a:spcPct val="150000"/>
              </a:lnSpc>
            </a:pPr>
            <a:r>
              <a:rPr lang="ar-DZ" sz="1200" b="1" dirty="0"/>
              <a:t>بعد الدراسة في السنة الأولى جذع مشترك </a:t>
            </a:r>
            <a:r>
              <a:rPr lang="ar-DZ" sz="1200" b="1" dirty="0" smtClean="0"/>
              <a:t>علوم  طبيعة والحياة يوجه </a:t>
            </a:r>
            <a:r>
              <a:rPr lang="ar-DZ" sz="1200" b="1" dirty="0"/>
              <a:t>الطالب إلى السنة الثانية في إحدى التخصصات التالية:</a:t>
            </a:r>
            <a:endParaRPr lang="fr-FR" sz="1200" b="1" dirty="0"/>
          </a:p>
          <a:p>
            <a:pPr lvl="0" algn="just" rtl="1">
              <a:lnSpc>
                <a:spcPct val="150000"/>
              </a:lnSpc>
              <a:buClr>
                <a:srgbClr val="0070C0"/>
              </a:buClr>
              <a:buSzPct val="103000"/>
              <a:buFont typeface="Wingdings" pitchFamily="2" charset="2"/>
              <a:buChar char="v"/>
            </a:pPr>
            <a:r>
              <a:rPr lang="ar-DZ" sz="1200" b="1" dirty="0" smtClean="0"/>
              <a:t>شعبة البيولوجيا تخصص </a:t>
            </a:r>
            <a:r>
              <a:rPr lang="ar-DZ" sz="1200" b="1" dirty="0" err="1" smtClean="0"/>
              <a:t>ميكروبيولوجيا</a:t>
            </a:r>
            <a:r>
              <a:rPr lang="ar-DZ" sz="1200" b="1" dirty="0"/>
              <a:t>.</a:t>
            </a:r>
            <a:endParaRPr lang="ar-DZ" sz="1200" b="1" dirty="0" smtClean="0"/>
          </a:p>
          <a:p>
            <a:pPr marL="174625" lvl="0" indent="-174625" algn="just" rtl="1">
              <a:lnSpc>
                <a:spcPct val="150000"/>
              </a:lnSpc>
              <a:buClr>
                <a:srgbClr val="0070C0"/>
              </a:buClr>
              <a:buSzPct val="103000"/>
              <a:buFont typeface="Wingdings" panose="05000000000000000000" pitchFamily="2" charset="2"/>
              <a:buChar char="v"/>
            </a:pPr>
            <a:r>
              <a:rPr lang="ar-DZ" sz="1200" b="1" dirty="0" smtClean="0"/>
              <a:t>شعبة علوم فلاحية تخصص حماية النباتات.</a:t>
            </a:r>
            <a:endParaRPr lang="fr-FR" sz="1200" b="1" dirty="0" smtClean="0"/>
          </a:p>
          <a:p>
            <a:pPr lvl="0" algn="just" rtl="1">
              <a:lnSpc>
                <a:spcPct val="150000"/>
              </a:lnSpc>
              <a:buClr>
                <a:srgbClr val="0070C0"/>
              </a:buClr>
              <a:buSzPct val="103000"/>
              <a:buFont typeface="Wingdings" pitchFamily="2" charset="2"/>
              <a:buChar char="v"/>
            </a:pPr>
            <a:r>
              <a:rPr lang="ar-DZ" sz="1200" b="1" dirty="0" smtClean="0"/>
              <a:t>شعبة علوم البيئة والمحيط تخصص علوم البيئة و المحيط.</a:t>
            </a:r>
          </a:p>
          <a:p>
            <a:pPr marL="171450" lvl="0" indent="-171450" algn="just" rtl="1">
              <a:lnSpc>
                <a:spcPct val="150000"/>
              </a:lnSpc>
              <a:buClr>
                <a:srgbClr val="0070C0"/>
              </a:buClr>
              <a:buSzPct val="103000"/>
              <a:buFont typeface="Wingdings" panose="05000000000000000000" pitchFamily="2" charset="2"/>
              <a:buChar char="v"/>
            </a:pPr>
            <a:r>
              <a:rPr lang="ar-DZ" sz="1200" b="1" dirty="0" smtClean="0"/>
              <a:t>شعبة </a:t>
            </a:r>
            <a:r>
              <a:rPr lang="ar-DZ" sz="1200" b="1" dirty="0" err="1" smtClean="0"/>
              <a:t>هيدروبيولوجيا</a:t>
            </a:r>
            <a:r>
              <a:rPr lang="ar-DZ" sz="1200" b="1" dirty="0" smtClean="0"/>
              <a:t> البحار و القارات تخصص بيولوجيا و بيئة الأوساط المائية.</a:t>
            </a:r>
            <a:endParaRPr lang="ar-DZ" sz="1200" b="1" dirty="0"/>
          </a:p>
        </p:txBody>
      </p:sp>
      <p:sp>
        <p:nvSpPr>
          <p:cNvPr id="25" name="Rectangle à coins arrondis 24"/>
          <p:cNvSpPr/>
          <p:nvPr/>
        </p:nvSpPr>
        <p:spPr>
          <a:xfrm>
            <a:off x="4891177" y="2587925"/>
            <a:ext cx="2829465" cy="4123425"/>
          </a:xfrm>
          <a:prstGeom prst="round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26" name="Rectangle 25"/>
          <p:cNvSpPr/>
          <p:nvPr/>
        </p:nvSpPr>
        <p:spPr>
          <a:xfrm>
            <a:off x="5037827" y="2600377"/>
            <a:ext cx="2553418" cy="553357"/>
          </a:xfrm>
          <a:prstGeom prst="rect">
            <a:avLst/>
          </a:prstGeom>
        </p:spPr>
        <p:txBody>
          <a:bodyPr wrap="square">
            <a:spAutoFit/>
          </a:bodyPr>
          <a:lstStyle/>
          <a:p>
            <a:pPr algn="ctr" rtl="1">
              <a:lnSpc>
                <a:spcPct val="107000"/>
              </a:lnSpc>
              <a:spcAft>
                <a:spcPts val="600"/>
              </a:spcAft>
            </a:pPr>
            <a:r>
              <a:rPr lang="ar-DZ" sz="1400" b="1" dirty="0" smtClean="0">
                <a:solidFill>
                  <a:srgbClr val="0070C0"/>
                </a:solidFill>
                <a:latin typeface="Calibri" panose="020F0502020204030204" pitchFamily="34" charset="0"/>
                <a:ea typeface="Calibri" panose="020F0502020204030204" pitchFamily="34" charset="0"/>
              </a:rPr>
              <a:t>2-</a:t>
            </a:r>
            <a:r>
              <a:rPr lang="ar-SA" sz="1400" b="1" dirty="0" smtClean="0">
                <a:solidFill>
                  <a:srgbClr val="0070C0"/>
                </a:solidFill>
                <a:latin typeface="Calibri" panose="020F0502020204030204" pitchFamily="34" charset="0"/>
                <a:ea typeface="Calibri" panose="020F0502020204030204" pitchFamily="34" charset="0"/>
              </a:rPr>
              <a:t>مسار </a:t>
            </a:r>
            <a:r>
              <a:rPr lang="ar-DZ" sz="1400" b="1" dirty="0" smtClean="0">
                <a:solidFill>
                  <a:srgbClr val="0070C0"/>
                </a:solidFill>
                <a:latin typeface="Calibri" panose="020F0502020204030204" pitchFamily="34" charset="0"/>
                <a:ea typeface="Calibri" panose="020F0502020204030204" pitchFamily="34" charset="0"/>
              </a:rPr>
              <a:t>ال</a:t>
            </a:r>
            <a:r>
              <a:rPr lang="ar-SA" sz="1400" b="1" dirty="0" smtClean="0">
                <a:solidFill>
                  <a:srgbClr val="0070C0"/>
                </a:solidFill>
                <a:latin typeface="Calibri" panose="020F0502020204030204" pitchFamily="34" charset="0"/>
                <a:ea typeface="Calibri" panose="020F0502020204030204" pitchFamily="34" charset="0"/>
              </a:rPr>
              <a:t>طالب </a:t>
            </a:r>
            <a:r>
              <a:rPr lang="ar-DZ" sz="1400" b="1" dirty="0" smtClean="0">
                <a:solidFill>
                  <a:srgbClr val="0070C0"/>
                </a:solidFill>
                <a:latin typeface="Calibri" panose="020F0502020204030204" pitchFamily="34" charset="0"/>
                <a:ea typeface="Calibri" panose="020F0502020204030204" pitchFamily="34" charset="0"/>
              </a:rPr>
              <a:t>المسجل في ميدان </a:t>
            </a:r>
            <a:r>
              <a:rPr lang="ar-SA" sz="1400" b="1" dirty="0" smtClean="0">
                <a:solidFill>
                  <a:srgbClr val="0070C0"/>
                </a:solidFill>
              </a:rPr>
              <a:t>علوم </a:t>
            </a:r>
            <a:r>
              <a:rPr lang="ar-SA" sz="1400" b="1" dirty="0">
                <a:solidFill>
                  <a:srgbClr val="0070C0"/>
                </a:solidFill>
              </a:rPr>
              <a:t>الطبيعة و الحياة </a:t>
            </a:r>
            <a:r>
              <a:rPr lang="ar-SA" sz="1400" b="1" dirty="0">
                <a:latin typeface="Calibri" panose="020F0502020204030204" pitchFamily="34" charset="0"/>
                <a:ea typeface="Calibri" panose="020F0502020204030204" pitchFamily="34" charset="0"/>
              </a:rPr>
              <a:t> </a:t>
            </a:r>
            <a:endParaRPr lang="fr-FR" sz="1400" b="1" dirty="0">
              <a:latin typeface="Calibri" panose="020F0502020204030204" pitchFamily="34" charset="0"/>
              <a:ea typeface="Calibri" panose="020F0502020204030204" pitchFamily="34" charset="0"/>
              <a:cs typeface="Arial" panose="020B0604020202020204" pitchFamily="34" charset="0"/>
            </a:endParaRPr>
          </a:p>
        </p:txBody>
      </p:sp>
      <p:sp>
        <p:nvSpPr>
          <p:cNvPr id="27" name="ZoneTexte 26"/>
          <p:cNvSpPr txBox="1"/>
          <p:nvPr/>
        </p:nvSpPr>
        <p:spPr>
          <a:xfrm>
            <a:off x="4992919" y="2984740"/>
            <a:ext cx="2581073" cy="3701847"/>
          </a:xfrm>
          <a:prstGeom prst="rect">
            <a:avLst/>
          </a:prstGeom>
          <a:noFill/>
        </p:spPr>
        <p:txBody>
          <a:bodyPr wrap="square" rtlCol="0">
            <a:spAutoFit/>
          </a:bodyPr>
          <a:lstStyle/>
          <a:p>
            <a:pPr algn="just" rtl="1">
              <a:lnSpc>
                <a:spcPct val="150000"/>
              </a:lnSpc>
            </a:pPr>
            <a:r>
              <a:rPr lang="ar-SA" sz="1050" b="1" dirty="0" smtClean="0"/>
              <a:t>في </a:t>
            </a:r>
            <a:r>
              <a:rPr lang="ar-SA" sz="1050" b="1" dirty="0"/>
              <a:t>الطور الأول من نظام ل – م – د</a:t>
            </a:r>
            <a:r>
              <a:rPr lang="fr-FR" sz="1050" b="1" dirty="0"/>
              <a:t> </a:t>
            </a:r>
            <a:r>
              <a:rPr lang="ar-DZ" sz="1050" b="1" dirty="0"/>
              <a:t> </a:t>
            </a:r>
            <a:r>
              <a:rPr lang="ar-DZ" sz="1050" b="1" dirty="0" smtClean="0"/>
              <a:t>(</a:t>
            </a:r>
            <a:r>
              <a:rPr lang="ar-SA" sz="1050" b="1" dirty="0" smtClean="0"/>
              <a:t>ل</a:t>
            </a:r>
            <a:r>
              <a:rPr lang="ar-DZ" sz="1050" b="1" dirty="0" smtClean="0"/>
              <a:t>ي</a:t>
            </a:r>
            <a:r>
              <a:rPr lang="ar-SA" sz="1050" b="1" dirty="0" smtClean="0"/>
              <a:t>سانس</a:t>
            </a:r>
            <a:r>
              <a:rPr lang="ar-DZ" sz="1050" b="1" dirty="0"/>
              <a:t>، </a:t>
            </a:r>
            <a:r>
              <a:rPr lang="ar-SA" sz="1050" b="1" dirty="0" smtClean="0"/>
              <a:t>ماستر</a:t>
            </a:r>
            <a:r>
              <a:rPr lang="ar-DZ" sz="1050" b="1" dirty="0" smtClean="0"/>
              <a:t>، </a:t>
            </a:r>
            <a:r>
              <a:rPr lang="ar-SA" sz="1050" b="1" dirty="0" smtClean="0"/>
              <a:t>دكتوراه</a:t>
            </a:r>
            <a:r>
              <a:rPr lang="ar-DZ" sz="1050" b="1" dirty="0" smtClean="0"/>
              <a:t>)</a:t>
            </a:r>
            <a:r>
              <a:rPr lang="ar-SA" sz="1050" b="1" dirty="0" smtClean="0"/>
              <a:t> </a:t>
            </a:r>
            <a:r>
              <a:rPr lang="ar-SA" sz="1050" b="1" dirty="0"/>
              <a:t>يحصل الطلبة على تكوين في المعارف الأساسية في علم الأحياء خلال السنة الأولى من التكوين في جذع مشترك، ثم ينتقلون في السنة الثانية إلى واحد من الفروع المتاحة مثل العلوم البيولوجية، علوم المحيط ، العلوم الفلاحية وعلوم البحار، حسب توجيههم المعتمد في تحديده على رغبات الطلبة وترتيبهم وقدرة استيعاب كل برنامج تكوين. يحصل بعدها الطلبة على تكوين متخصص من أجل استكمال دراستهم في السنة الثالثة من طور اللسانس أما في الطور الثاني يدرس الطالب سنتين ليتحصل على شهادة الماستر و يكون التخصص في شهادة الماستر  حسب ما يتيحه له التخصص الدي تحصل فيه على الليسانس أما الدخول في الطور  الثالث للحصول على الدكتوراه يتم بشروط تختلف من عام لآخر و</a:t>
            </a:r>
            <a:r>
              <a:rPr lang="ar-DZ" sz="1050" b="1" dirty="0"/>
              <a:t>يكون </a:t>
            </a:r>
            <a:r>
              <a:rPr lang="ar-SA" sz="1050" b="1" dirty="0"/>
              <a:t>باجتياز </a:t>
            </a:r>
            <a:r>
              <a:rPr lang="ar-DZ" sz="1050" b="1" dirty="0"/>
              <a:t> </a:t>
            </a:r>
            <a:r>
              <a:rPr lang="ar-SA" sz="1050" b="1" dirty="0"/>
              <a:t>مسابقة .</a:t>
            </a:r>
            <a:endParaRPr lang="fr-FR" sz="1050" b="1" dirty="0"/>
          </a:p>
        </p:txBody>
      </p:sp>
      <p:sp>
        <p:nvSpPr>
          <p:cNvPr id="28" name="Rectangle à coins arrondis 27"/>
          <p:cNvSpPr/>
          <p:nvPr/>
        </p:nvSpPr>
        <p:spPr>
          <a:xfrm>
            <a:off x="4925683" y="431321"/>
            <a:ext cx="3019245" cy="2044460"/>
          </a:xfrm>
          <a:prstGeom prst="round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29" name="ZoneTexte 28"/>
          <p:cNvSpPr txBox="1"/>
          <p:nvPr/>
        </p:nvSpPr>
        <p:spPr>
          <a:xfrm>
            <a:off x="5066285" y="357001"/>
            <a:ext cx="2656114" cy="2446824"/>
          </a:xfrm>
          <a:prstGeom prst="rect">
            <a:avLst/>
          </a:prstGeom>
          <a:noFill/>
        </p:spPr>
        <p:txBody>
          <a:bodyPr wrap="square" rtlCol="0">
            <a:spAutoFit/>
          </a:bodyPr>
          <a:lstStyle/>
          <a:p>
            <a:pPr algn="ctr" rtl="1">
              <a:lnSpc>
                <a:spcPct val="150000"/>
              </a:lnSpc>
            </a:pPr>
            <a:r>
              <a:rPr lang="ar-DZ" sz="1400" b="1" dirty="0" smtClean="0">
                <a:solidFill>
                  <a:srgbClr val="0070C0"/>
                </a:solidFill>
              </a:rPr>
              <a:t>1- التعريف بميدان </a:t>
            </a:r>
            <a:r>
              <a:rPr lang="ar-SA" sz="1400" b="1" dirty="0" smtClean="0">
                <a:solidFill>
                  <a:srgbClr val="0070C0"/>
                </a:solidFill>
              </a:rPr>
              <a:t>علوم </a:t>
            </a:r>
            <a:r>
              <a:rPr lang="ar-SA" sz="1400" b="1" dirty="0">
                <a:solidFill>
                  <a:srgbClr val="0070C0"/>
                </a:solidFill>
              </a:rPr>
              <a:t>الطبيعة و </a:t>
            </a:r>
            <a:r>
              <a:rPr lang="ar-SA" sz="1400" b="1" dirty="0" smtClean="0">
                <a:solidFill>
                  <a:srgbClr val="0070C0"/>
                </a:solidFill>
              </a:rPr>
              <a:t>الحياة</a:t>
            </a:r>
            <a:endParaRPr lang="fr-FR" sz="1400" b="1" dirty="0" smtClean="0">
              <a:solidFill>
                <a:srgbClr val="0070C0"/>
              </a:solidFill>
            </a:endParaRPr>
          </a:p>
          <a:p>
            <a:pPr algn="just" rtl="1">
              <a:lnSpc>
                <a:spcPct val="150000"/>
              </a:lnSpc>
            </a:pPr>
            <a:endParaRPr lang="ar-DZ" sz="100" b="1" dirty="0"/>
          </a:p>
          <a:p>
            <a:pPr algn="just" rtl="1">
              <a:lnSpc>
                <a:spcPct val="150000"/>
              </a:lnSpc>
            </a:pPr>
            <a:r>
              <a:rPr lang="ar-SA" sz="1050" b="1" dirty="0"/>
              <a:t>يعد تخصص علوم الطبيعة والحياة من أهم التخصصات والذي مهد لظهور علم الطب وعلم الصيدلة فيما بعد، فهو تخصص يهتم بدراسة الحياة بكل اشكالها فالطالب خلال سنوات دراسته يتطرق للكثير من المجالات التي تكسبه خبرة علمية واسعة جدا و هو مجال يحيطه الكثير من </a:t>
            </a:r>
            <a:r>
              <a:rPr lang="ar-SA" sz="1050" b="1" dirty="0" smtClean="0"/>
              <a:t>الشغف</a:t>
            </a:r>
            <a:r>
              <a:rPr lang="ar-DZ" sz="1050" b="1" dirty="0" err="1" smtClean="0"/>
              <a:t>،</a:t>
            </a:r>
            <a:r>
              <a:rPr lang="ar-DZ" sz="1050" b="1" dirty="0" smtClean="0"/>
              <a:t> </a:t>
            </a:r>
            <a:r>
              <a:rPr lang="ar-SA" sz="1050" b="1" dirty="0" smtClean="0"/>
              <a:t>حب </a:t>
            </a:r>
            <a:r>
              <a:rPr lang="ar-SA" sz="1050" b="1" dirty="0"/>
              <a:t>الاطلاع و الاكتشاف تجعل الطالب على صلة مباشرة مع ما يحيطه من اشكال الحياة .</a:t>
            </a:r>
            <a:endParaRPr lang="fr-FR" sz="1050" b="1" dirty="0"/>
          </a:p>
          <a:p>
            <a:pPr algn="just">
              <a:lnSpc>
                <a:spcPct val="150000"/>
              </a:lnSpc>
            </a:pPr>
            <a:endParaRPr lang="fr-FR" sz="1050" b="1" dirty="0"/>
          </a:p>
        </p:txBody>
      </p:sp>
      <p:sp>
        <p:nvSpPr>
          <p:cNvPr id="30" name="Rectangle à coins arrondis 29"/>
          <p:cNvSpPr/>
          <p:nvPr/>
        </p:nvSpPr>
        <p:spPr>
          <a:xfrm>
            <a:off x="134471" y="821237"/>
            <a:ext cx="2135911" cy="3965916"/>
          </a:xfrm>
          <a:prstGeom prst="round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31" name="Rectangle 30"/>
          <p:cNvSpPr/>
          <p:nvPr/>
        </p:nvSpPr>
        <p:spPr>
          <a:xfrm>
            <a:off x="100885" y="821237"/>
            <a:ext cx="2251495" cy="4601260"/>
          </a:xfrm>
          <a:prstGeom prst="rect">
            <a:avLst/>
          </a:prstGeom>
        </p:spPr>
        <p:txBody>
          <a:bodyPr wrap="square" anchor="ctr">
            <a:spAutoFit/>
          </a:bodyPr>
          <a:lstStyle/>
          <a:p>
            <a:pPr algn="ctr" rtl="1">
              <a:spcAft>
                <a:spcPts val="600"/>
              </a:spcAft>
            </a:pPr>
            <a:r>
              <a:rPr lang="fr-FR" sz="1400" b="1" dirty="0" smtClean="0">
                <a:solidFill>
                  <a:srgbClr val="0070C0"/>
                </a:solidFill>
                <a:latin typeface="Calibri" panose="020F0502020204030204" pitchFamily="34" charset="0"/>
                <a:ea typeface="Calibri" panose="020F0502020204030204" pitchFamily="34" charset="0"/>
              </a:rPr>
              <a:t>4</a:t>
            </a:r>
            <a:r>
              <a:rPr lang="ar-DZ" sz="1400" b="1" dirty="0" smtClean="0">
                <a:solidFill>
                  <a:srgbClr val="0070C0"/>
                </a:solidFill>
                <a:latin typeface="Calibri" panose="020F0502020204030204" pitchFamily="34" charset="0"/>
                <a:ea typeface="Calibri" panose="020F0502020204030204" pitchFamily="34" charset="0"/>
              </a:rPr>
              <a:t>- </a:t>
            </a:r>
            <a:r>
              <a:rPr lang="ar-DZ" sz="1400" b="1" dirty="0" smtClean="0">
                <a:solidFill>
                  <a:srgbClr val="0070C0"/>
                </a:solidFill>
                <a:latin typeface="Calibri" panose="020F0502020204030204" pitchFamily="34" charset="0"/>
                <a:ea typeface="Calibri" panose="020F0502020204030204" pitchFamily="34" charset="0"/>
              </a:rPr>
              <a:t>فرص </a:t>
            </a:r>
            <a:r>
              <a:rPr lang="ar-DZ" sz="1400" b="1" dirty="0">
                <a:solidFill>
                  <a:srgbClr val="0070C0"/>
                </a:solidFill>
                <a:latin typeface="Calibri" panose="020F0502020204030204" pitchFamily="34" charset="0"/>
                <a:ea typeface="Calibri" panose="020F0502020204030204" pitchFamily="34" charset="0"/>
              </a:rPr>
              <a:t>التشغيل</a:t>
            </a:r>
          </a:p>
          <a:p>
            <a:pPr algn="just" rtl="1">
              <a:spcAft>
                <a:spcPts val="600"/>
              </a:spcAft>
            </a:pPr>
            <a:r>
              <a:rPr lang="ar-SA" sz="1200" b="1" dirty="0">
                <a:latin typeface="Calibri" panose="020F0502020204030204" pitchFamily="34" charset="0"/>
                <a:ea typeface="Calibri" panose="020F0502020204030204" pitchFamily="34" charset="0"/>
              </a:rPr>
              <a:t>في السنوات الاخيرة عرف طلبا كبيرا لخريجي</a:t>
            </a:r>
            <a:r>
              <a:rPr lang="ar-SA" sz="1200" b="1" dirty="0"/>
              <a:t> </a:t>
            </a:r>
            <a:r>
              <a:rPr lang="ar-DZ" sz="1200" b="1" dirty="0" smtClean="0"/>
              <a:t>ميدان </a:t>
            </a:r>
            <a:r>
              <a:rPr lang="ar-SA" sz="1200" b="1" dirty="0" smtClean="0"/>
              <a:t>علوم </a:t>
            </a:r>
            <a:r>
              <a:rPr lang="ar-SA" sz="1200" b="1" dirty="0"/>
              <a:t>الطبيعة و الحياة </a:t>
            </a:r>
            <a:r>
              <a:rPr lang="ar-SA" sz="1200" b="1" dirty="0" smtClean="0">
                <a:latin typeface="Calibri" panose="020F0502020204030204" pitchFamily="34" charset="0"/>
                <a:ea typeface="Calibri" panose="020F0502020204030204" pitchFamily="34" charset="0"/>
              </a:rPr>
              <a:t>في </a:t>
            </a:r>
            <a:r>
              <a:rPr lang="ar-SA" sz="1200" b="1" dirty="0">
                <a:latin typeface="Calibri" panose="020F0502020204030204" pitchFamily="34" charset="0"/>
                <a:ea typeface="Calibri" panose="020F0502020204030204" pitchFamily="34" charset="0"/>
              </a:rPr>
              <a:t>سوق العمل و تشمل مجالات عدة نذكر منها:</a:t>
            </a:r>
            <a:endParaRPr lang="fr-FR" sz="1200" b="1" dirty="0">
              <a:latin typeface="Calibri" panose="020F0502020204030204" pitchFamily="34" charset="0"/>
              <a:ea typeface="Calibri" panose="020F0502020204030204" pitchFamily="34" charset="0"/>
            </a:endParaRPr>
          </a:p>
          <a:p>
            <a:pPr marL="180975" indent="85725" algn="just" rtl="1">
              <a:spcAft>
                <a:spcPts val="600"/>
              </a:spcAft>
              <a:buClr>
                <a:srgbClr val="0070C0"/>
              </a:buClr>
              <a:buSzPct val="103000"/>
              <a:buFont typeface="Wingdings" pitchFamily="2" charset="2"/>
              <a:buChar char="v"/>
            </a:pPr>
            <a:r>
              <a:rPr lang="ar-SA" sz="1200" b="1" dirty="0" smtClean="0">
                <a:latin typeface="Calibri" panose="020F0502020204030204" pitchFamily="34" charset="0"/>
                <a:ea typeface="Calibri" panose="020F0502020204030204" pitchFamily="34" charset="0"/>
              </a:rPr>
              <a:t>التعليم، </a:t>
            </a:r>
            <a:r>
              <a:rPr lang="ar-DZ" sz="1200" b="1" dirty="0" smtClean="0"/>
              <a:t>مكاتب الدراسات؛ </a:t>
            </a:r>
            <a:endParaRPr lang="fr-FR" sz="1200" b="1" dirty="0">
              <a:latin typeface="Calibri" panose="020F0502020204030204" pitchFamily="34" charset="0"/>
              <a:ea typeface="Calibri" panose="020F0502020204030204" pitchFamily="34" charset="0"/>
            </a:endParaRPr>
          </a:p>
          <a:p>
            <a:pPr marL="180975" indent="180975" algn="just" rtl="1">
              <a:spcAft>
                <a:spcPts val="600"/>
              </a:spcAft>
              <a:buClr>
                <a:srgbClr val="0070C0"/>
              </a:buClr>
              <a:buSzPct val="103000"/>
              <a:buFont typeface="Wingdings" pitchFamily="2" charset="2"/>
              <a:buChar char="v"/>
            </a:pPr>
            <a:r>
              <a:rPr lang="ar-SA" sz="1200" b="1" dirty="0" smtClean="0">
                <a:latin typeface="Calibri" panose="020F0502020204030204" pitchFamily="34" charset="0"/>
                <a:ea typeface="Calibri" panose="020F0502020204030204" pitchFamily="34" charset="0"/>
              </a:rPr>
              <a:t>العمل </a:t>
            </a:r>
            <a:r>
              <a:rPr lang="ar-SA" sz="1200" b="1" dirty="0">
                <a:latin typeface="Calibri" panose="020F0502020204030204" pitchFamily="34" charset="0"/>
                <a:ea typeface="Calibri" panose="020F0502020204030204" pitchFamily="34" charset="0"/>
              </a:rPr>
              <a:t>في </a:t>
            </a:r>
            <a:r>
              <a:rPr lang="ar-DZ" sz="1200" b="1" dirty="0" smtClean="0"/>
              <a:t>مخابر التحاليل </a:t>
            </a:r>
            <a:r>
              <a:rPr lang="ar-SA" sz="1200" b="1" dirty="0" smtClean="0">
                <a:latin typeface="Calibri" panose="020F0502020204030204" pitchFamily="34" charset="0"/>
                <a:ea typeface="Calibri" panose="020F0502020204030204" pitchFamily="34" charset="0"/>
              </a:rPr>
              <a:t>و </a:t>
            </a:r>
            <a:r>
              <a:rPr lang="ar-DZ" sz="1200" b="1" dirty="0" smtClean="0">
                <a:latin typeface="Calibri" panose="020F0502020204030204" pitchFamily="34" charset="0"/>
                <a:ea typeface="Calibri" panose="020F0502020204030204" pitchFamily="34" charset="0"/>
              </a:rPr>
              <a:t>   </a:t>
            </a:r>
            <a:r>
              <a:rPr lang="ar-SA" sz="1200" b="1" dirty="0" smtClean="0">
                <a:latin typeface="Calibri" panose="020F0502020204030204" pitchFamily="34" charset="0"/>
                <a:ea typeface="Calibri" panose="020F0502020204030204" pitchFamily="34" charset="0"/>
              </a:rPr>
              <a:t>المستشفيات </a:t>
            </a:r>
            <a:r>
              <a:rPr lang="ar-DZ" sz="1200" b="1" dirty="0" smtClean="0"/>
              <a:t>و العيادات؛</a:t>
            </a:r>
            <a:endParaRPr lang="fr-FR" sz="1200" b="1" dirty="0" smtClean="0">
              <a:latin typeface="Calibri" panose="020F0502020204030204" pitchFamily="34" charset="0"/>
              <a:ea typeface="Calibri" panose="020F0502020204030204" pitchFamily="34" charset="0"/>
            </a:endParaRPr>
          </a:p>
          <a:p>
            <a:pPr marL="361950" indent="-180975" algn="just" rtl="1">
              <a:spcAft>
                <a:spcPts val="600"/>
              </a:spcAft>
              <a:buClr>
                <a:srgbClr val="0070C0"/>
              </a:buClr>
              <a:buSzPct val="103000"/>
              <a:buFont typeface="Wingdings" pitchFamily="2" charset="2"/>
              <a:buChar char="v"/>
            </a:pPr>
            <a:r>
              <a:rPr lang="ar-SA" sz="1200" b="1" dirty="0" smtClean="0">
                <a:latin typeface="Calibri" panose="020F0502020204030204" pitchFamily="34" charset="0"/>
                <a:ea typeface="Calibri" panose="020F0502020204030204" pitchFamily="34" charset="0"/>
              </a:rPr>
              <a:t>الجماعات</a:t>
            </a:r>
            <a:r>
              <a:rPr lang="fr-FR" sz="1200" b="1" dirty="0" smtClean="0">
                <a:latin typeface="Calibri" panose="020F0502020204030204" pitchFamily="34" charset="0"/>
                <a:ea typeface="Calibri" panose="020F0502020204030204" pitchFamily="34" charset="0"/>
              </a:rPr>
              <a:t> </a:t>
            </a:r>
            <a:r>
              <a:rPr lang="ar-SA" sz="1200" b="1" dirty="0" smtClean="0">
                <a:latin typeface="Calibri" panose="020F0502020204030204" pitchFamily="34" charset="0"/>
                <a:ea typeface="Calibri" panose="020F0502020204030204" pitchFamily="34" charset="0"/>
              </a:rPr>
              <a:t>المحلية(مراقبة </a:t>
            </a:r>
            <a:r>
              <a:rPr lang="ar-SA" sz="1200" b="1" dirty="0">
                <a:latin typeface="Calibri" panose="020F0502020204030204" pitchFamily="34" charset="0"/>
                <a:ea typeface="Calibri" panose="020F0502020204030204" pitchFamily="34" charset="0"/>
              </a:rPr>
              <a:t>الجودة وقمع </a:t>
            </a:r>
            <a:r>
              <a:rPr lang="ar-SA" sz="1200" b="1" dirty="0" smtClean="0">
                <a:latin typeface="Calibri" panose="020F0502020204030204" pitchFamily="34" charset="0"/>
                <a:ea typeface="Calibri" panose="020F0502020204030204" pitchFamily="34" charset="0"/>
              </a:rPr>
              <a:t>الغش، </a:t>
            </a:r>
            <a:r>
              <a:rPr lang="ar-SA" sz="1200" b="1" dirty="0">
                <a:latin typeface="Calibri" panose="020F0502020204030204" pitchFamily="34" charset="0"/>
                <a:ea typeface="Calibri" panose="020F0502020204030204" pitchFamily="34" charset="0"/>
              </a:rPr>
              <a:t>مكاتب النظافة </a:t>
            </a:r>
            <a:r>
              <a:rPr lang="ar-DZ" sz="1200" b="1" dirty="0">
                <a:latin typeface="Calibri" panose="020F0502020204030204" pitchFamily="34" charset="0"/>
                <a:ea typeface="Calibri" panose="020F0502020204030204" pitchFamily="34" charset="0"/>
              </a:rPr>
              <a:t>للبلديات </a:t>
            </a:r>
            <a:r>
              <a:rPr lang="ar-DZ" sz="1200" b="1" dirty="0" smtClean="0">
                <a:latin typeface="Calibri" panose="020F0502020204030204" pitchFamily="34" charset="0"/>
                <a:ea typeface="Calibri" panose="020F0502020204030204" pitchFamily="34" charset="0"/>
              </a:rPr>
              <a:t>والدوائر</a:t>
            </a:r>
            <a:r>
              <a:rPr lang="ar-SA" sz="1200" b="1" dirty="0" smtClean="0">
                <a:latin typeface="Calibri" panose="020F0502020204030204" pitchFamily="34" charset="0"/>
                <a:ea typeface="Calibri" panose="020F0502020204030204" pitchFamily="34" charset="0"/>
              </a:rPr>
              <a:t>)</a:t>
            </a:r>
            <a:r>
              <a:rPr lang="ar-DZ" sz="1200" b="1" dirty="0" smtClean="0">
                <a:latin typeface="Calibri" panose="020F0502020204030204" pitchFamily="34" charset="0"/>
                <a:ea typeface="Calibri" panose="020F0502020204030204" pitchFamily="34" charset="0"/>
              </a:rPr>
              <a:t>؛</a:t>
            </a:r>
            <a:endParaRPr lang="ar-DZ" sz="1200" b="1" dirty="0">
              <a:latin typeface="Calibri" panose="020F0502020204030204" pitchFamily="34" charset="0"/>
              <a:ea typeface="Calibri" panose="020F0502020204030204" pitchFamily="34" charset="0"/>
            </a:endParaRPr>
          </a:p>
          <a:p>
            <a:pPr marL="180975" indent="180975" algn="just" rtl="1">
              <a:lnSpc>
                <a:spcPct val="150000"/>
              </a:lnSpc>
              <a:spcAft>
                <a:spcPts val="600"/>
              </a:spcAft>
              <a:buClr>
                <a:srgbClr val="0070C0"/>
              </a:buClr>
              <a:buSzPct val="103000"/>
              <a:buFont typeface="Wingdings" pitchFamily="2" charset="2"/>
              <a:buChar char="v"/>
            </a:pPr>
            <a:r>
              <a:rPr lang="ar-DZ" sz="1200" b="1" dirty="0" smtClean="0"/>
              <a:t>مديرية </a:t>
            </a:r>
            <a:r>
              <a:rPr lang="ar-DZ" sz="1200" b="1" dirty="0"/>
              <a:t>البيئة، الإدارة المحلية </a:t>
            </a:r>
            <a:r>
              <a:rPr lang="ar-SA" sz="1200" b="1" dirty="0" smtClean="0">
                <a:latin typeface="Calibri" panose="020F0502020204030204" pitchFamily="34" charset="0"/>
                <a:ea typeface="Calibri" panose="020F0502020204030204" pitchFamily="34" charset="0"/>
              </a:rPr>
              <a:t>مخابر </a:t>
            </a:r>
            <a:r>
              <a:rPr lang="ar-DZ" sz="1200" b="1" dirty="0" smtClean="0">
                <a:latin typeface="Calibri" panose="020F0502020204030204" pitchFamily="34" charset="0"/>
                <a:ea typeface="Calibri" panose="020F0502020204030204" pitchFamily="34" charset="0"/>
              </a:rPr>
              <a:t>     </a:t>
            </a:r>
            <a:r>
              <a:rPr lang="ar-DZ" sz="1200" b="1" dirty="0" smtClean="0"/>
              <a:t>مخابر التحاليل؛</a:t>
            </a:r>
            <a:endParaRPr lang="ar-DZ" sz="1200" b="1" dirty="0">
              <a:latin typeface="Calibri" panose="020F0502020204030204" pitchFamily="34" charset="0"/>
              <a:ea typeface="Calibri" panose="020F0502020204030204" pitchFamily="34" charset="0"/>
            </a:endParaRPr>
          </a:p>
          <a:p>
            <a:pPr marL="361950" indent="-180975" algn="just" rtl="1">
              <a:lnSpc>
                <a:spcPct val="150000"/>
              </a:lnSpc>
              <a:spcAft>
                <a:spcPts val="600"/>
              </a:spcAft>
              <a:buClr>
                <a:srgbClr val="0070C0"/>
              </a:buClr>
              <a:buSzPct val="103000"/>
              <a:buFont typeface="Wingdings" pitchFamily="2" charset="2"/>
              <a:buChar char="v"/>
            </a:pPr>
            <a:r>
              <a:rPr lang="ar-DZ" sz="1200" b="1" dirty="0" smtClean="0"/>
              <a:t> </a:t>
            </a:r>
            <a:r>
              <a:rPr lang="ar-DZ" sz="1200" b="1" dirty="0"/>
              <a:t>المعاهد الوطنية المختصة في حماية النباتات، مراقبة </a:t>
            </a:r>
            <a:r>
              <a:rPr lang="ar-DZ" sz="1200" b="1" dirty="0" smtClean="0"/>
              <a:t>المشتلات</a:t>
            </a:r>
            <a:r>
              <a:rPr lang="ar-DZ" sz="1200" b="1" dirty="0"/>
              <a:t>، الزراعات </a:t>
            </a:r>
            <a:r>
              <a:rPr lang="ar-DZ" sz="1200" b="1" dirty="0" smtClean="0"/>
              <a:t>الكبرى.</a:t>
            </a:r>
            <a:endParaRPr lang="fr-FR" sz="1200" b="1" dirty="0">
              <a:latin typeface="Calibri" panose="020F0502020204030204" pitchFamily="34" charset="0"/>
              <a:ea typeface="Calibri" panose="020F0502020204030204" pitchFamily="34" charset="0"/>
              <a:cs typeface="Arial" panose="020B0604020202020204" pitchFamily="34" charset="0"/>
            </a:endParaRPr>
          </a:p>
          <a:p>
            <a:pPr marL="214313" indent="-214313" algn="just" rtl="1">
              <a:spcAft>
                <a:spcPts val="600"/>
              </a:spcAft>
              <a:buFontTx/>
              <a:buChar char="-"/>
            </a:pPr>
            <a:endParaRPr lang="ar-DZ" sz="1200" dirty="0">
              <a:latin typeface="Calibri" panose="020F0502020204030204" pitchFamily="34" charset="0"/>
              <a:ea typeface="Calibri" panose="020F0502020204030204" pitchFamily="34" charset="0"/>
            </a:endParaRPr>
          </a:p>
          <a:p>
            <a:pPr marL="214313" indent="-214313" algn="just" rtl="1">
              <a:spcAft>
                <a:spcPts val="600"/>
              </a:spcAft>
              <a:buFontTx/>
              <a:buChar char="-"/>
            </a:pPr>
            <a:endParaRPr lang="fr-FR"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3279980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8370</TotalTime>
  <Words>435</Words>
  <Application>Microsoft Office PowerPoint</Application>
  <PresentationFormat>Affichage à l'écran (4:3)</PresentationFormat>
  <Paragraphs>98</Paragraphs>
  <Slides>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Arial</vt:lpstr>
      <vt:lpstr>Calibri</vt:lpstr>
      <vt:lpstr>Calibri Light</vt:lpstr>
      <vt:lpstr>Cambria</vt:lpstr>
      <vt:lpstr>Sultan normal</vt:lpstr>
      <vt:lpstr>Times New Roman</vt:lpstr>
      <vt:lpstr>Wingdings</vt:lpstr>
      <vt:lpstr>Thème Office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250 G4</dc:creator>
  <cp:lastModifiedBy>WAHIBA</cp:lastModifiedBy>
  <cp:revision>36</cp:revision>
  <cp:lastPrinted>2019-07-10T08:35:41Z</cp:lastPrinted>
  <dcterms:created xsi:type="dcterms:W3CDTF">2019-07-09T16:36:16Z</dcterms:created>
  <dcterms:modified xsi:type="dcterms:W3CDTF">2021-01-04T11:46:08Z</dcterms:modified>
</cp:coreProperties>
</file>